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586" r:id="rId2"/>
    <p:sldId id="587" r:id="rId3"/>
    <p:sldId id="588" r:id="rId4"/>
    <p:sldId id="589" r:id="rId5"/>
    <p:sldId id="590" r:id="rId6"/>
    <p:sldId id="591" r:id="rId7"/>
    <p:sldId id="592" r:id="rId8"/>
    <p:sldId id="593" r:id="rId9"/>
    <p:sldId id="594" r:id="rId10"/>
    <p:sldId id="596" r:id="rId11"/>
    <p:sldId id="595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376" r:id="rId20"/>
    <p:sldId id="377" r:id="rId21"/>
    <p:sldId id="378" r:id="rId22"/>
    <p:sldId id="380" r:id="rId23"/>
    <p:sldId id="605" r:id="rId24"/>
    <p:sldId id="393" r:id="rId25"/>
    <p:sldId id="379" r:id="rId26"/>
    <p:sldId id="604" r:id="rId27"/>
    <p:sldId id="381" r:id="rId28"/>
    <p:sldId id="382" r:id="rId29"/>
    <p:sldId id="396" r:id="rId30"/>
    <p:sldId id="383" r:id="rId31"/>
    <p:sldId id="384" r:id="rId32"/>
    <p:sldId id="385" r:id="rId33"/>
    <p:sldId id="386" r:id="rId34"/>
    <p:sldId id="387" r:id="rId35"/>
    <p:sldId id="388" r:id="rId36"/>
    <p:sldId id="395" r:id="rId37"/>
    <p:sldId id="413" r:id="rId38"/>
    <p:sldId id="394" r:id="rId39"/>
    <p:sldId id="389" r:id="rId40"/>
    <p:sldId id="397" r:id="rId41"/>
    <p:sldId id="411" r:id="rId42"/>
    <p:sldId id="617" r:id="rId43"/>
    <p:sldId id="618" r:id="rId44"/>
    <p:sldId id="619" r:id="rId45"/>
    <p:sldId id="620" r:id="rId46"/>
    <p:sldId id="390" r:id="rId47"/>
    <p:sldId id="391" r:id="rId48"/>
    <p:sldId id="392" r:id="rId49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27" autoAdjust="0"/>
    <p:restoredTop sz="90929"/>
  </p:normalViewPr>
  <p:slideViewPr>
    <p:cSldViewPr>
      <p:cViewPr varScale="1">
        <p:scale>
          <a:sx n="68" d="100"/>
          <a:sy n="68" d="100"/>
        </p:scale>
        <p:origin x="183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i="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BA9952E-40F4-4F7E-9784-D6420050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6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86AC0D67-5868-4B22-84EE-376C7908C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973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A46AA-EB1C-40E5-8D78-46075680F401}" type="datetime1">
              <a:rPr lang="en-US" smtClean="0"/>
              <a:pPr>
                <a:defRPr/>
              </a:pPr>
              <a:t>11/13/2017</a:t>
            </a:fld>
            <a:endParaRPr lang="en-US" dirty="0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55E31-9127-4E05-8BD0-68DD69C3A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8C06A-9D13-40CD-B00A-4434747B8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3200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buNone/>
              <a:defRPr sz="2400" baseline="0">
                <a:latin typeface="Arial" pitchFamily="34" charset="0"/>
              </a:defRPr>
            </a:lvl2pPr>
            <a:lvl3pPr>
              <a:defRPr sz="1600" baseline="0">
                <a:latin typeface="Arial" pitchFamily="34" charset="0"/>
              </a:defRPr>
            </a:lvl3pPr>
            <a:lvl4pPr>
              <a:defRPr sz="1600" baseline="0">
                <a:latin typeface="Arial" pitchFamily="34" charset="0"/>
              </a:defRPr>
            </a:lvl4pPr>
            <a:lvl5pPr>
              <a:defRPr sz="1600" baseline="0">
                <a:latin typeface="Arial" pitchFamily="34" charset="0"/>
              </a:defRPr>
            </a:lvl5pPr>
          </a:lstStyle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762000" y="5334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914400" y="6858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381000" y="5638800"/>
            <a:ext cx="822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Times New Roman" charset="0"/>
            </a:endParaRPr>
          </a:p>
        </p:txBody>
      </p:sp>
      <p:pic>
        <p:nvPicPr>
          <p:cNvPr id="2053" name="Picture 5" descr="C:\Documents and Settings\Dr. Sumeet Basu\My Documents\My Pictures\iitk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5715000"/>
            <a:ext cx="10064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65D35AAA-1723-45C7-A094-4423521D8FFA}" type="datetime1">
              <a:rPr lang="en-US" smtClean="0"/>
              <a:pPr>
                <a:defRPr/>
              </a:pPr>
              <a:t>11/13/2017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r>
              <a:rPr lang="en-US"/>
              <a:t>ME321: Advanced Mechanics of Solids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304800"/>
            <a:ext cx="4572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/>
                </a:solidFill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97A33E9-6E9B-4565-9B46-87BAB2BB02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cs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6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5.png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6.png"/><Relationship Id="rId5" Type="http://schemas.openxmlformats.org/officeDocument/2006/relationships/tags" Target="../tags/tag27.xml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tags" Target="../tags/tag26.xml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4.xml"/><Relationship Id="rId7" Type="http://schemas.openxmlformats.org/officeDocument/2006/relationships/image" Target="../media/image3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3.xml"/><Relationship Id="rId7" Type="http://schemas.openxmlformats.org/officeDocument/2006/relationships/image" Target="../media/image4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1.png"/><Relationship Id="rId5" Type="http://schemas.openxmlformats.org/officeDocument/2006/relationships/tags" Target="../tags/tag55.xml"/><Relationship Id="rId10" Type="http://schemas.openxmlformats.org/officeDocument/2006/relationships/image" Target="../media/image50.png"/><Relationship Id="rId4" Type="http://schemas.openxmlformats.org/officeDocument/2006/relationships/tags" Target="../tags/tag54.xml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6.png"/><Relationship Id="rId5" Type="http://schemas.openxmlformats.org/officeDocument/2006/relationships/tags" Target="../tags/tag63.xml"/><Relationship Id="rId10" Type="http://schemas.openxmlformats.org/officeDocument/2006/relationships/image" Target="../media/image55.png"/><Relationship Id="rId4" Type="http://schemas.openxmlformats.org/officeDocument/2006/relationships/tags" Target="../tags/tag62.xm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47.png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6.png"/><Relationship Id="rId2" Type="http://schemas.openxmlformats.org/officeDocument/2006/relationships/tags" Target="../tags/tag66.xml"/><Relationship Id="rId16" Type="http://schemas.openxmlformats.org/officeDocument/2006/relationships/image" Target="../media/image55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48.png"/><Relationship Id="rId2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0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8.png"/><Relationship Id="rId2" Type="http://schemas.openxmlformats.org/officeDocument/2006/relationships/tags" Target="../tags/tag78.xml"/><Relationship Id="rId16" Type="http://schemas.openxmlformats.org/officeDocument/2006/relationships/image" Target="../media/image7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47.png"/><Relationship Id="rId5" Type="http://schemas.openxmlformats.org/officeDocument/2006/relationships/tags" Target="../tags/tag81.xml"/><Relationship Id="rId15" Type="http://schemas.openxmlformats.org/officeDocument/2006/relationships/image" Target="../media/image72.png"/><Relationship Id="rId10" Type="http://schemas.openxmlformats.org/officeDocument/2006/relationships/image" Target="../media/image69.jpeg"/><Relationship Id="rId4" Type="http://schemas.openxmlformats.org/officeDocument/2006/relationships/tags" Target="../tags/tag80.xml"/><Relationship Id="rId9" Type="http://schemas.openxmlformats.org/officeDocument/2006/relationships/image" Target="../media/image68.jpeg"/><Relationship Id="rId1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7391400" cy="457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Problems in cylindrical polar coordinates</a:t>
            </a:r>
            <a:endParaRPr lang="en-US" dirty="0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899" y="1066800"/>
            <a:ext cx="8786404" cy="54339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1364" y="685800"/>
            <a:ext cx="8740702" cy="33779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247650"/>
            <a:ext cx="7332663" cy="63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Hole in a tensile field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5288039" y="904723"/>
            <a:ext cx="3207656" cy="3536648"/>
          </a:xfrm>
          <a:custGeom>
            <a:avLst/>
            <a:gdLst>
              <a:gd name="connsiteX0" fmla="*/ 111275 w 3207656"/>
              <a:gd name="connsiteY0" fmla="*/ 183848 h 3536648"/>
              <a:gd name="connsiteX1" fmla="*/ 24190 w 3207656"/>
              <a:gd name="connsiteY1" fmla="*/ 1141791 h 3536648"/>
              <a:gd name="connsiteX2" fmla="*/ 256418 w 3207656"/>
              <a:gd name="connsiteY2" fmla="*/ 1867506 h 3536648"/>
              <a:gd name="connsiteX3" fmla="*/ 24190 w 3207656"/>
              <a:gd name="connsiteY3" fmla="*/ 2898020 h 3536648"/>
              <a:gd name="connsiteX4" fmla="*/ 154818 w 3207656"/>
              <a:gd name="connsiteY4" fmla="*/ 3464077 h 3536648"/>
              <a:gd name="connsiteX5" fmla="*/ 735390 w 3207656"/>
              <a:gd name="connsiteY5" fmla="*/ 3333448 h 3536648"/>
              <a:gd name="connsiteX6" fmla="*/ 1591732 w 3207656"/>
              <a:gd name="connsiteY6" fmla="*/ 3376991 h 3536648"/>
              <a:gd name="connsiteX7" fmla="*/ 2506132 w 3207656"/>
              <a:gd name="connsiteY7" fmla="*/ 3217334 h 3536648"/>
              <a:gd name="connsiteX8" fmla="*/ 2985104 w 3207656"/>
              <a:gd name="connsiteY8" fmla="*/ 3449563 h 3536648"/>
              <a:gd name="connsiteX9" fmla="*/ 3130247 w 3207656"/>
              <a:gd name="connsiteY9" fmla="*/ 2868991 h 3536648"/>
              <a:gd name="connsiteX10" fmla="*/ 2883504 w 3207656"/>
              <a:gd name="connsiteY10" fmla="*/ 1519163 h 3536648"/>
              <a:gd name="connsiteX11" fmla="*/ 3159275 w 3207656"/>
              <a:gd name="connsiteY11" fmla="*/ 590248 h 3536648"/>
              <a:gd name="connsiteX12" fmla="*/ 3057675 w 3207656"/>
              <a:gd name="connsiteY12" fmla="*/ 96763 h 3536648"/>
              <a:gd name="connsiteX13" fmla="*/ 2259390 w 3207656"/>
              <a:gd name="connsiteY13" fmla="*/ 227391 h 3536648"/>
              <a:gd name="connsiteX14" fmla="*/ 967618 w 3207656"/>
              <a:gd name="connsiteY14" fmla="*/ 169334 h 3536648"/>
              <a:gd name="connsiteX15" fmla="*/ 532190 w 3207656"/>
              <a:gd name="connsiteY15" fmla="*/ 38706 h 3536648"/>
              <a:gd name="connsiteX16" fmla="*/ 111275 w 3207656"/>
              <a:gd name="connsiteY16" fmla="*/ 183848 h 353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7656" h="3536648">
                <a:moveTo>
                  <a:pt x="111275" y="183848"/>
                </a:moveTo>
                <a:cubicBezTo>
                  <a:pt x="26608" y="367696"/>
                  <a:pt x="0" y="861181"/>
                  <a:pt x="24190" y="1141791"/>
                </a:cubicBezTo>
                <a:cubicBezTo>
                  <a:pt x="48380" y="1422401"/>
                  <a:pt x="256418" y="1574801"/>
                  <a:pt x="256418" y="1867506"/>
                </a:cubicBezTo>
                <a:cubicBezTo>
                  <a:pt x="256418" y="2160211"/>
                  <a:pt x="41123" y="2631925"/>
                  <a:pt x="24190" y="2898020"/>
                </a:cubicBezTo>
                <a:cubicBezTo>
                  <a:pt x="7257" y="3164115"/>
                  <a:pt x="36285" y="3391506"/>
                  <a:pt x="154818" y="3464077"/>
                </a:cubicBezTo>
                <a:cubicBezTo>
                  <a:pt x="273351" y="3536648"/>
                  <a:pt x="495904" y="3347962"/>
                  <a:pt x="735390" y="3333448"/>
                </a:cubicBezTo>
                <a:cubicBezTo>
                  <a:pt x="974876" y="3318934"/>
                  <a:pt x="1296608" y="3396343"/>
                  <a:pt x="1591732" y="3376991"/>
                </a:cubicBezTo>
                <a:cubicBezTo>
                  <a:pt x="1886856" y="3357639"/>
                  <a:pt x="2273903" y="3205239"/>
                  <a:pt x="2506132" y="3217334"/>
                </a:cubicBezTo>
                <a:cubicBezTo>
                  <a:pt x="2738361" y="3229429"/>
                  <a:pt x="2881085" y="3507620"/>
                  <a:pt x="2985104" y="3449563"/>
                </a:cubicBezTo>
                <a:cubicBezTo>
                  <a:pt x="3089123" y="3391506"/>
                  <a:pt x="3147180" y="3190724"/>
                  <a:pt x="3130247" y="2868991"/>
                </a:cubicBezTo>
                <a:cubicBezTo>
                  <a:pt x="3113314" y="2547258"/>
                  <a:pt x="2878666" y="1898953"/>
                  <a:pt x="2883504" y="1519163"/>
                </a:cubicBezTo>
                <a:cubicBezTo>
                  <a:pt x="2888342" y="1139373"/>
                  <a:pt x="3130247" y="827315"/>
                  <a:pt x="3159275" y="590248"/>
                </a:cubicBezTo>
                <a:cubicBezTo>
                  <a:pt x="3188303" y="353181"/>
                  <a:pt x="3207656" y="157239"/>
                  <a:pt x="3057675" y="96763"/>
                </a:cubicBezTo>
                <a:cubicBezTo>
                  <a:pt x="2907694" y="36287"/>
                  <a:pt x="2607733" y="215296"/>
                  <a:pt x="2259390" y="227391"/>
                </a:cubicBezTo>
                <a:cubicBezTo>
                  <a:pt x="1911047" y="239486"/>
                  <a:pt x="1255485" y="200781"/>
                  <a:pt x="967618" y="169334"/>
                </a:cubicBezTo>
                <a:cubicBezTo>
                  <a:pt x="679751" y="137887"/>
                  <a:pt x="674914" y="31449"/>
                  <a:pt x="532190" y="38706"/>
                </a:cubicBezTo>
                <a:cubicBezTo>
                  <a:pt x="389466" y="45963"/>
                  <a:pt x="195942" y="0"/>
                  <a:pt x="111275" y="18384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77000" y="2209800"/>
            <a:ext cx="762000" cy="762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858000" y="2590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6324600" y="2057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6858000" y="1981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8229600" y="2590800"/>
            <a:ext cx="685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0800000">
            <a:off x="4572000" y="2667000"/>
            <a:ext cx="8382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0" y="2362200"/>
            <a:ext cx="152400" cy="128016"/>
          </a:xfrm>
          <a:prstGeom prst="rect">
            <a:avLst/>
          </a:prstGeom>
          <a:noFill/>
        </p:spPr>
      </p:pic>
      <p:pic>
        <p:nvPicPr>
          <p:cNvPr id="21" name="Picture 20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8000" y="1371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43872" y="1880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0" y="2286000"/>
            <a:ext cx="128015" cy="204214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 bwMode="auto">
          <a:xfrm rot="16200000" flipV="1">
            <a:off x="6588592" y="2321392"/>
            <a:ext cx="269408" cy="269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2362200"/>
            <a:ext cx="176784" cy="204216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0" y="2286000"/>
            <a:ext cx="176784" cy="204216"/>
          </a:xfrm>
          <a:prstGeom prst="rect">
            <a:avLst/>
          </a:prstGeom>
          <a:noFill/>
        </p:spPr>
      </p:pic>
      <p:pic>
        <p:nvPicPr>
          <p:cNvPr id="32" name="Picture 31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600" y="2362200"/>
            <a:ext cx="128015" cy="128015"/>
          </a:xfrm>
          <a:prstGeom prst="rect">
            <a:avLst/>
          </a:prstGeom>
          <a:noFill/>
        </p:spPr>
      </p:pic>
      <p:pic>
        <p:nvPicPr>
          <p:cNvPr id="36" name="Picture 35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4378" y="1219200"/>
            <a:ext cx="5464422" cy="36592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82" y="609600"/>
            <a:ext cx="8763051" cy="39380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391" y="533400"/>
            <a:ext cx="8763034" cy="4596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083" y="533400"/>
            <a:ext cx="8711461" cy="33772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43000" y="457200"/>
            <a:ext cx="5486400" cy="533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Thick cylinder: internally </a:t>
            </a:r>
            <a:r>
              <a:rPr lang="en-US" dirty="0" err="1" smtClean="0"/>
              <a:t>pressurised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5943600" y="914400"/>
            <a:ext cx="2438400" cy="2514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6535056" y="1556658"/>
            <a:ext cx="1219200" cy="12573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cs typeface="Times New Roman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7162800" y="22098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6629400" y="1676400"/>
            <a:ext cx="1066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7162800" y="1600200"/>
            <a:ext cx="762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1981200"/>
            <a:ext cx="152400" cy="128016"/>
          </a:xfrm>
          <a:prstGeom prst="rect">
            <a:avLst/>
          </a:prstGeom>
          <a:noFill/>
        </p:spPr>
      </p:pic>
      <p:pic>
        <p:nvPicPr>
          <p:cNvPr id="12" name="Picture 1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62800" y="990600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48672" y="1499616"/>
            <a:ext cx="129039" cy="129039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3800" y="1905000"/>
            <a:ext cx="128015" cy="204214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endCxn id="7" idx="1"/>
          </p:cNvCxnSpPr>
          <p:nvPr/>
        </p:nvCxnSpPr>
        <p:spPr bwMode="auto">
          <a:xfrm rot="16200000" flipV="1">
            <a:off x="6703695" y="1750695"/>
            <a:ext cx="469015" cy="44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1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0" y="1828800"/>
            <a:ext cx="128015" cy="128015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 bwMode="auto">
          <a:xfrm rot="5400000">
            <a:off x="6324601" y="2438401"/>
            <a:ext cx="1066800" cy="6095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Picture 21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718913" y="2615184"/>
            <a:ext cx="101387" cy="205846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320" y="1295400"/>
            <a:ext cx="5510584" cy="348069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2444" y="762000"/>
            <a:ext cx="6095117" cy="59427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685800"/>
            <a:ext cx="6653797" cy="35295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 u="sng"/>
              <a:t>Methods based on the Fourier transform</a:t>
            </a:r>
          </a:p>
        </p:txBody>
      </p:sp>
      <p:pic>
        <p:nvPicPr>
          <p:cNvPr id="11" name="Picture 10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17455" y="685800"/>
            <a:ext cx="8763086" cy="6096059"/>
          </a:xfrm>
          <a:prstGeom prst="rect">
            <a:avLst/>
          </a:prstGeom>
          <a:noFill/>
          <a:ln/>
          <a:effectLst/>
        </p:spPr>
      </p:pic>
      <p:sp>
        <p:nvSpPr>
          <p:cNvPr id="16486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DAAD97-0CE5-4617-B56C-D78C8B8BD5A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6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CE5F95-5E21-4795-A4DE-964FB29846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487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533400"/>
            <a:ext cx="7187197" cy="2947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65832" y="762000"/>
            <a:ext cx="8736130" cy="5054551"/>
          </a:xfrm>
          <a:prstGeom prst="rect">
            <a:avLst/>
          </a:prstGeom>
          <a:noFill/>
          <a:ln/>
          <a:effectLst/>
        </p:spPr>
      </p:pic>
      <p:sp>
        <p:nvSpPr>
          <p:cNvPr id="16589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A55B15-310D-4960-8E64-57905B9A373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8372B-B236-4A55-8A6A-2EA675ED697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589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591" y="1066800"/>
            <a:ext cx="8763241" cy="3810105"/>
          </a:xfrm>
          <a:prstGeom prst="rect">
            <a:avLst/>
          </a:prstGeom>
          <a:noFill/>
          <a:ln/>
          <a:effectLst/>
        </p:spPr>
      </p:pic>
      <p:sp>
        <p:nvSpPr>
          <p:cNvPr id="16691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983A25-83FF-4D80-BC6E-CEE4F84860B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E29283-C633-44DF-8D06-03914368065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91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39937" y="330681"/>
            <a:ext cx="8762051" cy="5917051"/>
          </a:xfrm>
          <a:prstGeom prst="rect">
            <a:avLst/>
          </a:prstGeom>
          <a:noFill/>
          <a:ln/>
          <a:effectLst/>
        </p:spPr>
      </p:pic>
      <p:sp>
        <p:nvSpPr>
          <p:cNvPr id="16793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458925-294C-4CDD-B4C3-F2E69F3051D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F1B169-DEA8-4C71-9AC4-8972D4F8901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94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6518" y="762000"/>
            <a:ext cx="7827635" cy="182959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73" name="Date Placeholder 1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3302F41-8F04-4963-9467-61CDA2ED17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4" name="Slide Number Placeholder 1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F5ADEF-C957-4CEE-8014-228A2901C4F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975" name="Footer Placeholder 1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6687" y="609600"/>
            <a:ext cx="7770702" cy="5028101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600" y="5562600"/>
            <a:ext cx="8764298" cy="11187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15837" y="1168400"/>
            <a:ext cx="8763120" cy="4114856"/>
          </a:xfrm>
          <a:prstGeom prst="rect">
            <a:avLst/>
          </a:prstGeom>
          <a:noFill/>
          <a:ln/>
          <a:effectLst/>
        </p:spPr>
      </p:pic>
      <p:sp>
        <p:nvSpPr>
          <p:cNvPr id="169987" name="Text Box 7"/>
          <p:cNvSpPr txBox="1">
            <a:spLocks noChangeArrowheads="1"/>
          </p:cNvSpPr>
          <p:nvPr/>
        </p:nvSpPr>
        <p:spPr bwMode="auto">
          <a:xfrm>
            <a:off x="304800" y="2286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Problems in infinite solids subject to body forces</a:t>
            </a:r>
          </a:p>
        </p:txBody>
      </p:sp>
      <p:sp>
        <p:nvSpPr>
          <p:cNvPr id="16998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32747-B0B1-4D79-82BA-393A9B8E87F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8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1D68F5-4F4F-448F-9DA6-F8CA8EF1332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99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762000"/>
            <a:ext cx="8763138" cy="116740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808" y="457200"/>
            <a:ext cx="8737179" cy="5512364"/>
          </a:xfrm>
          <a:prstGeom prst="rect">
            <a:avLst/>
          </a:prstGeom>
          <a:noFill/>
          <a:ln/>
          <a:effectLst/>
        </p:spPr>
      </p:pic>
      <p:sp>
        <p:nvSpPr>
          <p:cNvPr id="17101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DEA9D6-D2D6-4FD0-BC47-B312CB12B05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9E2F94-507E-4080-B5C9-FD123ED69F6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01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-24" y="381000"/>
            <a:ext cx="8763051" cy="4267224"/>
          </a:xfrm>
          <a:prstGeom prst="rect">
            <a:avLst/>
          </a:prstGeom>
          <a:noFill/>
          <a:ln/>
          <a:effectLst/>
        </p:spPr>
      </p:pic>
      <p:sp>
        <p:nvSpPr>
          <p:cNvPr id="172035" name="Freeform 8"/>
          <p:cNvSpPr>
            <a:spLocks noChangeAspect="1"/>
          </p:cNvSpPr>
          <p:nvPr/>
        </p:nvSpPr>
        <p:spPr bwMode="auto">
          <a:xfrm>
            <a:off x="6781800" y="3770312"/>
            <a:ext cx="1692275" cy="2249488"/>
          </a:xfrm>
          <a:custGeom>
            <a:avLst/>
            <a:gdLst>
              <a:gd name="T0" fmla="*/ 2147483647 w 1336"/>
              <a:gd name="T1" fmla="*/ 2147483647 h 1776"/>
              <a:gd name="T2" fmla="*/ 2147483647 w 1336"/>
              <a:gd name="T3" fmla="*/ 2147483647 h 1776"/>
              <a:gd name="T4" fmla="*/ 2147483647 w 1336"/>
              <a:gd name="T5" fmla="*/ 2147483647 h 1776"/>
              <a:gd name="T6" fmla="*/ 2147483647 w 1336"/>
              <a:gd name="T7" fmla="*/ 2147483647 h 1776"/>
              <a:gd name="T8" fmla="*/ 2147483647 w 1336"/>
              <a:gd name="T9" fmla="*/ 2147483647 h 1776"/>
              <a:gd name="T10" fmla="*/ 2147483647 w 1336"/>
              <a:gd name="T11" fmla="*/ 2147483647 h 1776"/>
              <a:gd name="T12" fmla="*/ 2147483647 w 1336"/>
              <a:gd name="T13" fmla="*/ 2147483647 h 1776"/>
              <a:gd name="T14" fmla="*/ 2147483647 w 1336"/>
              <a:gd name="T15" fmla="*/ 2147483647 h 17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36"/>
              <a:gd name="T25" fmla="*/ 0 h 1776"/>
              <a:gd name="T26" fmla="*/ 1336 w 1336"/>
              <a:gd name="T27" fmla="*/ 1776 h 177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36" h="1776">
                <a:moveTo>
                  <a:pt x="560" y="48"/>
                </a:moveTo>
                <a:cubicBezTo>
                  <a:pt x="416" y="88"/>
                  <a:pt x="64" y="184"/>
                  <a:pt x="32" y="336"/>
                </a:cubicBezTo>
                <a:cubicBezTo>
                  <a:pt x="0" y="488"/>
                  <a:pt x="336" y="768"/>
                  <a:pt x="368" y="960"/>
                </a:cubicBezTo>
                <a:cubicBezTo>
                  <a:pt x="400" y="1152"/>
                  <a:pt x="144" y="1376"/>
                  <a:pt x="224" y="1488"/>
                </a:cubicBezTo>
                <a:cubicBezTo>
                  <a:pt x="304" y="1600"/>
                  <a:pt x="664" y="1776"/>
                  <a:pt x="848" y="1632"/>
                </a:cubicBezTo>
                <a:cubicBezTo>
                  <a:pt x="1032" y="1488"/>
                  <a:pt x="1320" y="880"/>
                  <a:pt x="1328" y="624"/>
                </a:cubicBezTo>
                <a:cubicBezTo>
                  <a:pt x="1336" y="368"/>
                  <a:pt x="1024" y="192"/>
                  <a:pt x="896" y="96"/>
                </a:cubicBezTo>
                <a:cubicBezTo>
                  <a:pt x="768" y="0"/>
                  <a:pt x="704" y="8"/>
                  <a:pt x="560" y="4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36" name="Line 18"/>
          <p:cNvSpPr>
            <a:spLocks noChangeShapeType="1"/>
          </p:cNvSpPr>
          <p:nvPr/>
        </p:nvSpPr>
        <p:spPr bwMode="auto">
          <a:xfrm flipV="1">
            <a:off x="7635875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37" name="Line 19"/>
          <p:cNvSpPr>
            <a:spLocks noChangeShapeType="1"/>
          </p:cNvSpPr>
          <p:nvPr/>
        </p:nvSpPr>
        <p:spPr bwMode="auto">
          <a:xfrm>
            <a:off x="76962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2038" name="Picture 4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165975" y="41148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9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385175" y="5181600"/>
            <a:ext cx="635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7788275" y="4826000"/>
            <a:ext cx="203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41" name="Line 43"/>
          <p:cNvSpPr>
            <a:spLocks noChangeShapeType="1"/>
          </p:cNvSpPr>
          <p:nvPr/>
        </p:nvSpPr>
        <p:spPr bwMode="auto">
          <a:xfrm flipH="1">
            <a:off x="7635875" y="51054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042" name="Date Placeholder 9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F09435-F827-49F0-ABEC-7AE000390145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3" name="Slide Number Placeholder 10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457C77-94EB-4C21-9152-FCDDE0ED0A1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044" name="Footer Placeholder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100" y="762000"/>
            <a:ext cx="8737600" cy="302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17CADE-EAF9-4C23-99A5-7FA87581747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ED47C7-9FBF-4576-858D-F771ADC82A7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" name="Picture 9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42395" y="304800"/>
            <a:ext cx="7492037" cy="510543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" y="838200"/>
            <a:ext cx="87630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07A0D8-49F2-47B8-A29D-C94100E3207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005C40-DA98-4FF1-A4E7-F91BA606934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1295400" y="3810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0"/>
              <a:t>Finding the Airy stress function using Fourier transforms: half plane problems</a:t>
            </a:r>
          </a:p>
        </p:txBody>
      </p:sp>
      <p:pic>
        <p:nvPicPr>
          <p:cNvPr id="9" name="Picture 8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914386" y="1142990"/>
            <a:ext cx="6858041" cy="4953029"/>
          </a:xfrm>
          <a:prstGeom prst="rect">
            <a:avLst/>
          </a:prstGeom>
          <a:noFill/>
          <a:ln/>
          <a:effectLst/>
        </p:spPr>
      </p:pic>
      <p:sp>
        <p:nvSpPr>
          <p:cNvPr id="175108" name="Date Placeholder 3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814B4A-38F8-416D-AD06-6FE6D43FB98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09" name="Slide Number Placeholder 4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232736-E026-4AED-80E7-13C671B3618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11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9088" y="381000"/>
            <a:ext cx="8736620" cy="3988092"/>
          </a:xfrm>
          <a:prstGeom prst="rect">
            <a:avLst/>
          </a:prstGeom>
          <a:noFill/>
          <a:ln/>
          <a:effectLst/>
        </p:spPr>
      </p:pic>
      <p:sp>
        <p:nvSpPr>
          <p:cNvPr id="1761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CBF67-2ABC-4984-A554-620C928A79C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E11F1A-65B8-4C63-848B-85DAB0BE27D1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1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94192" y="381000"/>
            <a:ext cx="8203214" cy="2590650"/>
          </a:xfrm>
          <a:prstGeom prst="rect">
            <a:avLst/>
          </a:prstGeom>
          <a:noFill/>
          <a:ln/>
          <a:effectLst/>
        </p:spPr>
      </p:pic>
      <p:sp>
        <p:nvSpPr>
          <p:cNvPr id="1771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681EF4-3F0E-46DA-8736-0E81BC84F0D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7771C6-36C1-4701-8492-B7A8506F576D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1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reeform 2"/>
          <p:cNvSpPr>
            <a:spLocks/>
          </p:cNvSpPr>
          <p:nvPr/>
        </p:nvSpPr>
        <p:spPr bwMode="auto">
          <a:xfrm>
            <a:off x="6235700" y="22479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79" name="Line 3"/>
          <p:cNvSpPr>
            <a:spLocks noChangeShapeType="1"/>
          </p:cNvSpPr>
          <p:nvPr/>
        </p:nvSpPr>
        <p:spPr bwMode="auto">
          <a:xfrm>
            <a:off x="6324600" y="22479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0" name="Line 4"/>
          <p:cNvSpPr>
            <a:spLocks noChangeShapeType="1"/>
          </p:cNvSpPr>
          <p:nvPr/>
        </p:nvSpPr>
        <p:spPr bwMode="auto">
          <a:xfrm>
            <a:off x="7543800" y="2209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1" name="Line 5"/>
          <p:cNvSpPr>
            <a:spLocks noChangeShapeType="1"/>
          </p:cNvSpPr>
          <p:nvPr/>
        </p:nvSpPr>
        <p:spPr bwMode="auto">
          <a:xfrm>
            <a:off x="7543800" y="22479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78182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67600" y="30734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763000" y="20447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6858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5" name="Freeform 9"/>
          <p:cNvSpPr>
            <a:spLocks/>
          </p:cNvSpPr>
          <p:nvPr/>
        </p:nvSpPr>
        <p:spPr bwMode="auto">
          <a:xfrm>
            <a:off x="6248400" y="1765300"/>
            <a:ext cx="2514600" cy="266700"/>
          </a:xfrm>
          <a:custGeom>
            <a:avLst/>
            <a:gdLst>
              <a:gd name="T0" fmla="*/ 0 w 1584"/>
              <a:gd name="T1" fmla="*/ 2147483647 h 168"/>
              <a:gd name="T2" fmla="*/ 2147483647 w 1584"/>
              <a:gd name="T3" fmla="*/ 2147483647 h 168"/>
              <a:gd name="T4" fmla="*/ 2147483647 w 1584"/>
              <a:gd name="T5" fmla="*/ 2147483647 h 168"/>
              <a:gd name="T6" fmla="*/ 2147483647 w 1584"/>
              <a:gd name="T7" fmla="*/ 2147483647 h 168"/>
              <a:gd name="T8" fmla="*/ 2147483647 w 1584"/>
              <a:gd name="T9" fmla="*/ 2147483647 h 168"/>
              <a:gd name="T10" fmla="*/ 2147483647 w 1584"/>
              <a:gd name="T11" fmla="*/ 2147483647 h 1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84"/>
              <a:gd name="T19" fmla="*/ 0 h 168"/>
              <a:gd name="T20" fmla="*/ 1584 w 1584"/>
              <a:gd name="T21" fmla="*/ 168 h 1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84" h="168">
                <a:moveTo>
                  <a:pt x="0" y="160"/>
                </a:moveTo>
                <a:cubicBezTo>
                  <a:pt x="104" y="112"/>
                  <a:pt x="208" y="64"/>
                  <a:pt x="336" y="64"/>
                </a:cubicBezTo>
                <a:cubicBezTo>
                  <a:pt x="464" y="64"/>
                  <a:pt x="624" y="152"/>
                  <a:pt x="768" y="160"/>
                </a:cubicBezTo>
                <a:cubicBezTo>
                  <a:pt x="912" y="168"/>
                  <a:pt x="1088" y="136"/>
                  <a:pt x="1200" y="112"/>
                </a:cubicBezTo>
                <a:cubicBezTo>
                  <a:pt x="1312" y="88"/>
                  <a:pt x="1376" y="32"/>
                  <a:pt x="1440" y="16"/>
                </a:cubicBezTo>
                <a:cubicBezTo>
                  <a:pt x="1504" y="0"/>
                  <a:pt x="1544" y="8"/>
                  <a:pt x="1584" y="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186" name="Line 10"/>
          <p:cNvSpPr>
            <a:spLocks noChangeShapeType="1"/>
          </p:cNvSpPr>
          <p:nvPr/>
        </p:nvSpPr>
        <p:spPr bwMode="auto">
          <a:xfrm>
            <a:off x="64008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7" name="Line 11"/>
          <p:cNvSpPr>
            <a:spLocks noChangeShapeType="1"/>
          </p:cNvSpPr>
          <p:nvPr/>
        </p:nvSpPr>
        <p:spPr bwMode="auto">
          <a:xfrm>
            <a:off x="73914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8" name="Line 12"/>
          <p:cNvSpPr>
            <a:spLocks noChangeShapeType="1"/>
          </p:cNvSpPr>
          <p:nvPr/>
        </p:nvSpPr>
        <p:spPr bwMode="auto">
          <a:xfrm>
            <a:off x="7848600" y="20193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89" name="Line 13"/>
          <p:cNvSpPr>
            <a:spLocks noChangeShapeType="1"/>
          </p:cNvSpPr>
          <p:nvPr/>
        </p:nvSpPr>
        <p:spPr bwMode="auto">
          <a:xfrm>
            <a:off x="8382000" y="1943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8190" name="Line 14"/>
          <p:cNvSpPr>
            <a:spLocks noChangeShapeType="1"/>
          </p:cNvSpPr>
          <p:nvPr/>
        </p:nvSpPr>
        <p:spPr bwMode="auto">
          <a:xfrm>
            <a:off x="8686800" y="17907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Picture 21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7785354" y="1638300"/>
            <a:ext cx="431291" cy="278891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C:\Documents and Settings\Dr. Sumeet Basu\My Documents\me622_2010\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304539" y="838200"/>
            <a:ext cx="5512320" cy="3962408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C:\Documents and Settings\Dr. Sumeet Basu\My Documents\me622_2010\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1308348" y="5257800"/>
            <a:ext cx="5841503" cy="1143002"/>
          </a:xfrm>
          <a:prstGeom prst="rect">
            <a:avLst/>
          </a:prstGeom>
          <a:noFill/>
          <a:ln/>
          <a:effectLst/>
        </p:spPr>
      </p:pic>
      <p:sp>
        <p:nvSpPr>
          <p:cNvPr id="178194" name="Date Placeholder 17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95B499-6579-4C5F-A922-2BA93EFDCE18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5" name="Slide Number Placeholder 18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DB396FA-8B24-433E-9BAE-010DE9676F4B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8196" name="Footer Placeholder 1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724128" y="457200"/>
            <a:ext cx="7568741" cy="5409509"/>
          </a:xfrm>
          <a:prstGeom prst="rect">
            <a:avLst/>
          </a:prstGeom>
          <a:noFill/>
          <a:ln/>
          <a:effectLst/>
        </p:spPr>
      </p:pic>
      <p:sp>
        <p:nvSpPr>
          <p:cNvPr id="17920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8A7B398-E8AB-42E6-9ADA-E173563465A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EF99B6-6F87-42EB-9C69-2763A213103E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920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491" y="381000"/>
            <a:ext cx="8763017" cy="5765303"/>
          </a:xfrm>
          <a:prstGeom prst="rect">
            <a:avLst/>
          </a:prstGeom>
          <a:noFill/>
          <a:ln/>
          <a:effectLst/>
        </p:spPr>
      </p:pic>
      <p:sp>
        <p:nvSpPr>
          <p:cNvPr id="180227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46C81-4940-4B55-ADAD-EAA98B04675B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ABB8E9-1761-4FB5-A23F-94ADB1F05290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0229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990078" y="609600"/>
            <a:ext cx="7341642" cy="3988599"/>
          </a:xfrm>
          <a:prstGeom prst="rect">
            <a:avLst/>
          </a:prstGeom>
          <a:noFill/>
          <a:ln/>
          <a:effectLst/>
        </p:spPr>
      </p:pic>
      <p:sp>
        <p:nvSpPr>
          <p:cNvPr id="18125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E5A7B1-A598-46F9-9B49-3BF2B8AD628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18D953-D03D-4BB6-B251-B4DDAAC7399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2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reeform 2"/>
          <p:cNvSpPr>
            <a:spLocks/>
          </p:cNvSpPr>
          <p:nvPr/>
        </p:nvSpPr>
        <p:spPr bwMode="auto">
          <a:xfrm>
            <a:off x="5905500" y="12700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5" name="Line 3"/>
          <p:cNvSpPr>
            <a:spLocks noChangeShapeType="1"/>
          </p:cNvSpPr>
          <p:nvPr/>
        </p:nvSpPr>
        <p:spPr bwMode="auto">
          <a:xfrm>
            <a:off x="5994400" y="12700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76" name="Line 4"/>
          <p:cNvSpPr>
            <a:spLocks noChangeShapeType="1"/>
          </p:cNvSpPr>
          <p:nvPr/>
        </p:nvSpPr>
        <p:spPr bwMode="auto">
          <a:xfrm>
            <a:off x="7213600" y="129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>
            <a:off x="7213600" y="1270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78" name="Picture 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137400" y="2159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9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432800" y="10668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80" name="Line 8"/>
          <p:cNvSpPr>
            <a:spLocks noChangeShapeType="1"/>
          </p:cNvSpPr>
          <p:nvPr/>
        </p:nvSpPr>
        <p:spPr bwMode="auto">
          <a:xfrm>
            <a:off x="6527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2" name="Line 10"/>
          <p:cNvSpPr>
            <a:spLocks noChangeShapeType="1"/>
          </p:cNvSpPr>
          <p:nvPr/>
        </p:nvSpPr>
        <p:spPr bwMode="auto">
          <a:xfrm>
            <a:off x="6680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3" name="Line 11"/>
          <p:cNvSpPr>
            <a:spLocks noChangeShapeType="1"/>
          </p:cNvSpPr>
          <p:nvPr/>
        </p:nvSpPr>
        <p:spPr bwMode="auto">
          <a:xfrm>
            <a:off x="6832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Picture 28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7162544" y="660400"/>
            <a:ext cx="1016510" cy="278892"/>
          </a:xfrm>
          <a:prstGeom prst="rect">
            <a:avLst/>
          </a:prstGeom>
          <a:noFill/>
          <a:ln/>
          <a:effectLst/>
        </p:spPr>
      </p:pic>
      <p:sp>
        <p:nvSpPr>
          <p:cNvPr id="182284" name="Line 12"/>
          <p:cNvSpPr>
            <a:spLocks noChangeShapeType="1"/>
          </p:cNvSpPr>
          <p:nvPr/>
        </p:nvSpPr>
        <p:spPr bwMode="auto">
          <a:xfrm>
            <a:off x="6985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5" name="Line 13"/>
          <p:cNvSpPr>
            <a:spLocks noChangeShapeType="1"/>
          </p:cNvSpPr>
          <p:nvPr/>
        </p:nvSpPr>
        <p:spPr bwMode="auto">
          <a:xfrm>
            <a:off x="7137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6" name="Line 14"/>
          <p:cNvSpPr>
            <a:spLocks noChangeShapeType="1"/>
          </p:cNvSpPr>
          <p:nvPr/>
        </p:nvSpPr>
        <p:spPr bwMode="auto">
          <a:xfrm>
            <a:off x="72898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7" name="Line 15"/>
          <p:cNvSpPr>
            <a:spLocks noChangeShapeType="1"/>
          </p:cNvSpPr>
          <p:nvPr/>
        </p:nvSpPr>
        <p:spPr bwMode="auto">
          <a:xfrm>
            <a:off x="74422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8" name="Line 16"/>
          <p:cNvSpPr>
            <a:spLocks noChangeShapeType="1"/>
          </p:cNvSpPr>
          <p:nvPr/>
        </p:nvSpPr>
        <p:spPr bwMode="auto">
          <a:xfrm>
            <a:off x="75946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89" name="Line 17"/>
          <p:cNvSpPr>
            <a:spLocks noChangeShapeType="1"/>
          </p:cNvSpPr>
          <p:nvPr/>
        </p:nvSpPr>
        <p:spPr bwMode="auto">
          <a:xfrm>
            <a:off x="77470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0" name="Line 18"/>
          <p:cNvSpPr>
            <a:spLocks noChangeShapeType="1"/>
          </p:cNvSpPr>
          <p:nvPr/>
        </p:nvSpPr>
        <p:spPr bwMode="auto">
          <a:xfrm>
            <a:off x="7899400" y="96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291" name="Line 19"/>
          <p:cNvSpPr>
            <a:spLocks noChangeShapeType="1"/>
          </p:cNvSpPr>
          <p:nvPr/>
        </p:nvSpPr>
        <p:spPr bwMode="auto">
          <a:xfrm>
            <a:off x="65532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2" name="Line 20"/>
          <p:cNvSpPr>
            <a:spLocks noChangeShapeType="1"/>
          </p:cNvSpPr>
          <p:nvPr/>
        </p:nvSpPr>
        <p:spPr bwMode="auto">
          <a:xfrm>
            <a:off x="7924800" y="13081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293" name="Line 21"/>
          <p:cNvSpPr>
            <a:spLocks noChangeShapeType="1"/>
          </p:cNvSpPr>
          <p:nvPr/>
        </p:nvSpPr>
        <p:spPr bwMode="auto">
          <a:xfrm>
            <a:off x="6553200" y="14605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2294" name="Picture 2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15367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C:\Documents and Settings\Dr. Sumeet Basu\My Documents\me622_2010\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292093" y="685800"/>
            <a:ext cx="5486412" cy="1447802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C:\Documents and Settings\Dr. Sumeet Basu\My Documents\me622_2010\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469639" y="3048000"/>
            <a:ext cx="6655321" cy="2464314"/>
          </a:xfrm>
          <a:prstGeom prst="rect">
            <a:avLst/>
          </a:prstGeom>
          <a:noFill/>
          <a:ln/>
          <a:effectLst/>
        </p:spPr>
      </p:pic>
      <p:sp>
        <p:nvSpPr>
          <p:cNvPr id="182297" name="Date Placeholder 2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41DEE3-BAAB-4619-B42F-CBDA17BE9C0E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8" name="Slide Number Placeholder 2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9CF49A-D92A-497B-89AF-00B7FCDB4BA2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299" name="Footer Placeholder 2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reeform 4"/>
          <p:cNvSpPr>
            <a:spLocks/>
          </p:cNvSpPr>
          <p:nvPr/>
        </p:nvSpPr>
        <p:spPr bwMode="auto">
          <a:xfrm>
            <a:off x="5410200" y="4610100"/>
            <a:ext cx="2781300" cy="1562100"/>
          </a:xfrm>
          <a:custGeom>
            <a:avLst/>
            <a:gdLst>
              <a:gd name="T0" fmla="*/ 2147483647 w 1752"/>
              <a:gd name="T1" fmla="*/ 0 h 984"/>
              <a:gd name="T2" fmla="*/ 2147483647 w 1752"/>
              <a:gd name="T3" fmla="*/ 2147483647 h 984"/>
              <a:gd name="T4" fmla="*/ 2147483647 w 1752"/>
              <a:gd name="T5" fmla="*/ 2147483647 h 984"/>
              <a:gd name="T6" fmla="*/ 2147483647 w 1752"/>
              <a:gd name="T7" fmla="*/ 2147483647 h 984"/>
              <a:gd name="T8" fmla="*/ 2147483647 w 1752"/>
              <a:gd name="T9" fmla="*/ 2147483647 h 984"/>
              <a:gd name="T10" fmla="*/ 2147483647 w 1752"/>
              <a:gd name="T11" fmla="*/ 2147483647 h 984"/>
              <a:gd name="T12" fmla="*/ 2147483647 w 1752"/>
              <a:gd name="T13" fmla="*/ 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2"/>
              <a:gd name="T22" fmla="*/ 0 h 984"/>
              <a:gd name="T23" fmla="*/ 1752 w 1752"/>
              <a:gd name="T24" fmla="*/ 984 h 9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2" h="984">
                <a:moveTo>
                  <a:pt x="56" y="0"/>
                </a:moveTo>
                <a:cubicBezTo>
                  <a:pt x="28" y="88"/>
                  <a:pt x="0" y="176"/>
                  <a:pt x="56" y="288"/>
                </a:cubicBezTo>
                <a:cubicBezTo>
                  <a:pt x="112" y="400"/>
                  <a:pt x="232" y="560"/>
                  <a:pt x="392" y="672"/>
                </a:cubicBezTo>
                <a:cubicBezTo>
                  <a:pt x="552" y="784"/>
                  <a:pt x="816" y="984"/>
                  <a:pt x="1016" y="960"/>
                </a:cubicBezTo>
                <a:cubicBezTo>
                  <a:pt x="1216" y="936"/>
                  <a:pt x="1472" y="664"/>
                  <a:pt x="1592" y="528"/>
                </a:cubicBezTo>
                <a:cubicBezTo>
                  <a:pt x="1712" y="392"/>
                  <a:pt x="1720" y="232"/>
                  <a:pt x="1736" y="144"/>
                </a:cubicBezTo>
                <a:cubicBezTo>
                  <a:pt x="1752" y="56"/>
                  <a:pt x="1720" y="28"/>
                  <a:pt x="1688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299" name="Line 5"/>
          <p:cNvSpPr>
            <a:spLocks noChangeShapeType="1"/>
          </p:cNvSpPr>
          <p:nvPr/>
        </p:nvSpPr>
        <p:spPr bwMode="auto">
          <a:xfrm>
            <a:off x="5499100" y="46101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0" name="Line 6"/>
          <p:cNvSpPr>
            <a:spLocks noChangeShapeType="1"/>
          </p:cNvSpPr>
          <p:nvPr/>
        </p:nvSpPr>
        <p:spPr bwMode="auto">
          <a:xfrm>
            <a:off x="67183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1" name="Line 7"/>
          <p:cNvSpPr>
            <a:spLocks noChangeShapeType="1"/>
          </p:cNvSpPr>
          <p:nvPr/>
        </p:nvSpPr>
        <p:spPr bwMode="auto">
          <a:xfrm>
            <a:off x="6718300" y="46101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02" name="Picture 8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6642100" y="5435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3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7937500" y="44069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4" name="Line 10"/>
          <p:cNvSpPr>
            <a:spLocks noChangeShapeType="1"/>
          </p:cNvSpPr>
          <p:nvPr/>
        </p:nvSpPr>
        <p:spPr bwMode="auto">
          <a:xfrm>
            <a:off x="6032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6" name="Line 12"/>
          <p:cNvSpPr>
            <a:spLocks noChangeShapeType="1"/>
          </p:cNvSpPr>
          <p:nvPr/>
        </p:nvSpPr>
        <p:spPr bwMode="auto">
          <a:xfrm>
            <a:off x="6184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7" name="Line 13"/>
          <p:cNvSpPr>
            <a:spLocks noChangeShapeType="1"/>
          </p:cNvSpPr>
          <p:nvPr/>
        </p:nvSpPr>
        <p:spPr bwMode="auto">
          <a:xfrm>
            <a:off x="6337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8" name="Line 14"/>
          <p:cNvSpPr>
            <a:spLocks noChangeShapeType="1"/>
          </p:cNvSpPr>
          <p:nvPr/>
        </p:nvSpPr>
        <p:spPr bwMode="auto">
          <a:xfrm>
            <a:off x="6489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09" name="Line 15"/>
          <p:cNvSpPr>
            <a:spLocks noChangeShapeType="1"/>
          </p:cNvSpPr>
          <p:nvPr/>
        </p:nvSpPr>
        <p:spPr bwMode="auto">
          <a:xfrm>
            <a:off x="6642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0" name="Line 16"/>
          <p:cNvSpPr>
            <a:spLocks noChangeShapeType="1"/>
          </p:cNvSpPr>
          <p:nvPr/>
        </p:nvSpPr>
        <p:spPr bwMode="auto">
          <a:xfrm>
            <a:off x="67945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1" name="Line 17"/>
          <p:cNvSpPr>
            <a:spLocks noChangeShapeType="1"/>
          </p:cNvSpPr>
          <p:nvPr/>
        </p:nvSpPr>
        <p:spPr bwMode="auto">
          <a:xfrm>
            <a:off x="69469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2" name="Line 18"/>
          <p:cNvSpPr>
            <a:spLocks noChangeShapeType="1"/>
          </p:cNvSpPr>
          <p:nvPr/>
        </p:nvSpPr>
        <p:spPr bwMode="auto">
          <a:xfrm>
            <a:off x="70993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Line 19"/>
          <p:cNvSpPr>
            <a:spLocks noChangeShapeType="1"/>
          </p:cNvSpPr>
          <p:nvPr/>
        </p:nvSpPr>
        <p:spPr bwMode="auto">
          <a:xfrm>
            <a:off x="72517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5" name="Line 20"/>
          <p:cNvSpPr>
            <a:spLocks noChangeShapeType="1"/>
          </p:cNvSpPr>
          <p:nvPr/>
        </p:nvSpPr>
        <p:spPr bwMode="auto">
          <a:xfrm>
            <a:off x="7404100" y="4305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60579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74295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" name="Picture 37" descr="C:\Documents and Settings\Dr. Sumeet Basu\My Documents\me622_2010\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 bwMode="auto">
          <a:xfrm>
            <a:off x="152391" y="457200"/>
            <a:ext cx="8763017" cy="3226314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 descr="C:\Documents and Settings\Dr. Sumeet Basu\My Documents\me622_2010\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 bwMode="auto">
          <a:xfrm>
            <a:off x="6667244" y="4000500"/>
            <a:ext cx="1016510" cy="278892"/>
          </a:xfrm>
          <a:prstGeom prst="rect">
            <a:avLst/>
          </a:prstGeom>
          <a:noFill/>
          <a:ln/>
          <a:effectLst/>
        </p:spPr>
      </p:pic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057900" y="4800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3319" name="Picture 2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591300" y="48768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6705600" y="47244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Oval 26"/>
          <p:cNvSpPr>
            <a:spLocks noChangeArrowheads="1"/>
          </p:cNvSpPr>
          <p:nvPr/>
        </p:nvSpPr>
        <p:spPr bwMode="auto">
          <a:xfrm>
            <a:off x="76200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322" name="Line 27"/>
          <p:cNvSpPr>
            <a:spLocks noChangeShapeType="1"/>
          </p:cNvSpPr>
          <p:nvPr/>
        </p:nvSpPr>
        <p:spPr bwMode="auto">
          <a:xfrm>
            <a:off x="7467600" y="4648200"/>
            <a:ext cx="152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3" name="Line 28"/>
          <p:cNvSpPr>
            <a:spLocks noChangeShapeType="1"/>
          </p:cNvSpPr>
          <p:nvPr/>
        </p:nvSpPr>
        <p:spPr bwMode="auto">
          <a:xfrm>
            <a:off x="6705600" y="46482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4" name="Line 29"/>
          <p:cNvSpPr>
            <a:spLocks noChangeShapeType="1"/>
          </p:cNvSpPr>
          <p:nvPr/>
        </p:nvSpPr>
        <p:spPr bwMode="auto">
          <a:xfrm>
            <a:off x="6019800" y="4648200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83325" name="Picture 3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7577138" y="4937125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6" name="Picture 3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6815138" y="5181600"/>
            <a:ext cx="1190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7" name="Picture 3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140575" y="5029200"/>
            <a:ext cx="79375" cy="6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8" name="Picture 3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391400" y="472440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29" name="Picture 3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6715125" y="4724400"/>
            <a:ext cx="6667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30" name="Picture 4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6096000" y="4743450"/>
            <a:ext cx="106363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31" name="Date Placeholder 3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B18998-42E3-4B7F-99CA-7E2FBAB49EB2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2" name="Slide Number Placeholder 35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799A14-5038-4793-B7FB-3CAB248DE19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333" name="Footer Placeholder 3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97" y="533400"/>
            <a:ext cx="8785406" cy="50036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03191" y="381000"/>
            <a:ext cx="8763017" cy="3835916"/>
          </a:xfrm>
          <a:prstGeom prst="rect">
            <a:avLst/>
          </a:prstGeom>
          <a:noFill/>
          <a:ln/>
          <a:effectLst/>
        </p:spPr>
      </p:pic>
      <p:sp>
        <p:nvSpPr>
          <p:cNvPr id="18432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9922A9-E5DD-4179-A831-58E38CA680D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194DD0-4C27-4D28-9B29-A63AFA0B84B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2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 descr="C:\Documents and Settings\Dr. Sumeet Basu\My Documents\me622_2010\half1x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66800" y="904875"/>
            <a:ext cx="15176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7" name="Picture 5" descr="C:\Documents and Settings\Dr. Sumeet Basu\My Documents\me622_2010\half1y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6350" y="895350"/>
            <a:ext cx="15176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48" name="Picture 6" descr="C:\Documents and Settings\Dr. Sumeet Basu\My Documents\me622_2010\half1tau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9550" y="890588"/>
            <a:ext cx="15176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9" name="Line 7"/>
          <p:cNvSpPr>
            <a:spLocks noChangeShapeType="1"/>
          </p:cNvSpPr>
          <p:nvPr/>
        </p:nvSpPr>
        <p:spPr bwMode="auto">
          <a:xfrm>
            <a:off x="1600200" y="91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0" name="Line 8"/>
          <p:cNvSpPr>
            <a:spLocks noChangeShapeType="1"/>
          </p:cNvSpPr>
          <p:nvPr/>
        </p:nvSpPr>
        <p:spPr bwMode="auto">
          <a:xfrm>
            <a:off x="1066800" y="9144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1" name="Picture 10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0668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2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895600" y="711200"/>
            <a:ext cx="152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53" name="Line 14"/>
          <p:cNvSpPr>
            <a:spLocks noChangeShapeType="1"/>
          </p:cNvSpPr>
          <p:nvPr/>
        </p:nvSpPr>
        <p:spPr bwMode="auto">
          <a:xfrm>
            <a:off x="1066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4" name="Line 15"/>
          <p:cNvSpPr>
            <a:spLocks noChangeShapeType="1"/>
          </p:cNvSpPr>
          <p:nvPr/>
        </p:nvSpPr>
        <p:spPr bwMode="auto">
          <a:xfrm>
            <a:off x="12192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5" name="Line 16"/>
          <p:cNvSpPr>
            <a:spLocks noChangeShapeType="1"/>
          </p:cNvSpPr>
          <p:nvPr/>
        </p:nvSpPr>
        <p:spPr bwMode="auto">
          <a:xfrm>
            <a:off x="12954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5356" name="Line 17"/>
          <p:cNvSpPr>
            <a:spLocks noChangeShapeType="1"/>
          </p:cNvSpPr>
          <p:nvPr/>
        </p:nvSpPr>
        <p:spPr bwMode="auto">
          <a:xfrm>
            <a:off x="11430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5357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990600" y="381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8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4064000" y="5537200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9" name="Picture 2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981200" y="5562600"/>
            <a:ext cx="279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60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251700" y="56388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61" name="Date Placeholder 16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F1F592-63F6-4D5D-BFE5-BBA8C8674C7D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2" name="Slide Number Placeholder 17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BA23ED-3234-43EC-A6F0-642E7AC3CE3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5363" name="Footer Placeholder 1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" y="838200"/>
            <a:ext cx="8761446" cy="3073363"/>
          </a:xfrm>
          <a:prstGeom prst="rect">
            <a:avLst/>
          </a:prstGeom>
          <a:noFill/>
          <a:ln/>
          <a:effectLst/>
        </p:spPr>
      </p:pic>
      <p:sp>
        <p:nvSpPr>
          <p:cNvPr id="200735" name="Date Placeholder 30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92D1EA-E32A-4B39-BD64-66E506988FA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6" name="Slide Number Placeholder 31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54520-2173-457C-B8FC-1CAAA720A9BC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737" name="Footer Placeholder 32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14544" y="457200"/>
            <a:ext cx="8737110" cy="6324612"/>
          </a:xfrm>
          <a:prstGeom prst="rect">
            <a:avLst/>
          </a:prstGeom>
          <a:noFill/>
          <a:ln/>
          <a:effectLst/>
        </p:spPr>
      </p:pic>
      <p:sp>
        <p:nvSpPr>
          <p:cNvPr id="201731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85CE9B-C6BF-4CFC-96CD-332060841C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97BB5C-5030-463A-9386-3224C46A3984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73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43144" y="685800"/>
            <a:ext cx="8737110" cy="5765304"/>
          </a:xfrm>
          <a:prstGeom prst="rect">
            <a:avLst/>
          </a:prstGeom>
          <a:noFill/>
          <a:ln/>
          <a:effectLst/>
        </p:spPr>
      </p:pic>
      <p:sp>
        <p:nvSpPr>
          <p:cNvPr id="20275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231C44-93CB-4DC5-B07D-088D99BD491F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970121-D3E4-4307-9A5F-36C6515051D8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275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1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5900" y="4572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7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D21D67-FC51-48AC-B58A-6B34D1692C8A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73B60C-F595-434B-8558-9EB4A5C21779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78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" y="304800"/>
            <a:ext cx="87884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F0F8A1-29C3-40A3-9DAC-328DC4BC7E73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85F135-9A34-4E49-93FC-C832C049194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637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" y="228600"/>
            <a:ext cx="8890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659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275905-6B10-4CB6-84CA-9502E0CAC061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CE6C56-5D62-4E34-876A-2A7A955853E3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66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14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87884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3" name="Date Placeholder 2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E05EC9E-36CE-4241-BD41-B51B20E3DC26}" type="datetime1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11/13/2017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13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AF9C1E-0060-46E2-9F8C-3FAF26217D55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685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ME321: Advanced Mechanics of Solids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204" y="685800"/>
            <a:ext cx="8758526" cy="439297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91" y="381000"/>
            <a:ext cx="8763034" cy="52334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3194" y="304800"/>
            <a:ext cx="8762014" cy="530901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6806" y="381000"/>
            <a:ext cx="8173787" cy="38325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F5521-8B5D-4D50-974D-483323664DB0}" type="datetime1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ME321: Advanced Mechanics of Solids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8C06A-9D13-40CD-B00A-4434747B82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06849" name="AutoShape 1" descr="\varphi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0" name="AutoShape 2" descr="\sigma _{{rr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1" name="AutoShape 3" descr="\sigma _{{r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2" name="AutoShape 4" descr="\sigma _{{\theta \theta 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3" name="AutoShape 5" descr="r^{2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4" name="AutoShape 6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5" name="AutoShape 7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6" name="AutoShape 8" descr="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7" name="AutoShape 9" descr="r^{2}~\ln r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8" name="AutoShape 10" descr="2~\ln r+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59" name="AutoShape 11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0" name="AutoShape 12" descr="2~\ln r+3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1" name="AutoShape 13" descr="\ln r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2" name="AutoShape 14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3" name="AutoShape 15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4" name="AutoShape 16" descr="-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5" name="AutoShape 17" descr="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6" name="AutoShape 18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7" name="AutoShape 19" descr="r^{{-2}}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8" name="AutoShape 20" descr="{\displaystyle 0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69" name="AutoShape 21" descr="r^{3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0" name="AutoShape 22" descr="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1" name="AutoShape 23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2" name="AutoShape 24" descr="6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3" name="AutoShape 25" descr="r\theta 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4" name="AutoShape 26" descr="{\displaystyle -2~r^{-1}~\sin \theta \,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5" name="AutoShape 27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6" name="AutoShape 28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7" name="AutoShape 29" descr="r~\ln 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8" name="AutoShape 30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79" name="AutoShape 31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0" name="AutoShape 32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1" name="AutoShape 33" descr="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2" name="AutoShape 34" descr="-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3" name="AutoShape 35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4" name="AutoShape 36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5" name="AutoShape 37" descr="r^{3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6" name="AutoShape 38" descr="2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7" name="AutoShape 39" descr="-2~r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8" name="AutoShape 40" descr="6~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89" name="AutoShape 41" descr="r\theta 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0" name="AutoShape 42" descr="2~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1" name="AutoShape 43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2" name="AutoShape 44" descr="{\displaystyle  0 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3" name="AutoShape 45" descr="r~\ln r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4" name="AutoShape 46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5" name="AutoShape 47" descr="-r^{{-1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6" name="AutoShape 48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7" name="AutoShape 49" descr="r^{{-1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8" name="AutoShape 50" descr="-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99" name="AutoShape 51" descr="2~r^{{-3}}~\cos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0" name="AutoShape 52" descr="2~r^{{-3}}~\sin 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1" name="AutoShape 53" descr="r^{{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2" name="AutoShape 54" descr="-(n+1)(n-2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3" name="AutoShape 55" descr="n(n+1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4" name="AutoShape 56" descr="{\displaystyle (n+1)(n+2)~r^{n}~\cos(n\theta \,)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5" name="AutoShape 57" descr="r^{{-n+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6" name="AutoShape 58" descr="-(n+2)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7" name="AutoShape 59" descr="-n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8" name="AutoShape 60" descr="(n-1)(n-2)~r^{{-n}}~\cos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09" name="AutoShape 61" descr="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0" name="AutoShape 62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1" name="AutoShape 63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2" name="AutoShape 64" descr="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3" name="AutoShape 65" descr="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4" name="AutoShape 66" descr="-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5" name="AutoShape 67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6" name="AutoShape 68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7" name="AutoShape 69" descr="r^{{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8" name="AutoShape 70" descr="-(n+1)(n-2)~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19" name="AutoShape 71" descr="-n(n+1)~r^{n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0" name="AutoShape 72" descr="(n+1)(n+2)~r^{n}~\sin(n\theta 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1" name="AutoShape 73" descr="r^{{-n+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2" name="AutoShape 74" descr="-(n+2)(n-1)~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3" name="AutoShape 75" descr="n(n-1)~r^{{-n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4" name="AutoShape 76" descr="(n-1)(n-2)~r^{{-n}}~\sin(n\theta 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5" name="AutoShape 77" descr="r^{n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6" name="AutoShape 78" descr="-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7" name="AutoShape 79" descr="-n(n-1)~r^{{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8" name="AutoShape 80" descr="n(n-1)~r^{{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29" name="AutoShape 81" descr="r^{{-n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0" name="AutoShape 82" descr="-n(n+1)~r^{{-n-2}}~\sin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1" name="AutoShape 83" descr="n(n+1)~r^{{-n-2}}~\cos(n\theta )\,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32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6933" name="Picture 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475" y="771525"/>
            <a:ext cx="6875463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Picture 9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66" y="228600"/>
            <a:ext cx="8738634" cy="585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symb, amsmath}&#10;\begin{document}&#10;\newcommand{\bm}[1]{\mbox{\boldmath $#1$}}&#10;\noindent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{\em Michell solution} gives the stress terms arising out of each &#10;term in $\phi$  (from Elasticity, Barner, 2002)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691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Dispacement components are also given by the Michell solution. In the following&#10;\begin{displaymath}&#10;\kappa = \left \{ \begin{array}{cc}&#10;3 - 4 \nu    &amp;\mbox{for plane strain} \\&#10;\dfrac{3 - \nu}{1 + \nu}  &amp;\mbox{for plane stress}.&#10;\end{array} \right .&#10;\end{displaymath}&#10;Also, $\mu$ is the shear modulus and rigid body displacements&#10;\begin{eqnarray}&#10;u_r &amp;=&amp; A \cos \theta + B \sin \theta \nonumber \\&#10;u_\theta &amp;=&amp; - A \sin \theta + B \cos \theta + C r \nonumber&#10;\end{eqnarray}&#10;can always be added to the displacement components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3989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S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The boundary conditions are:&#10;\begin{eqnarray}&#10;\sigma_{rr} &amp;=&amp; 0 \; \; \mbox{$r=a$} \nonumber \\&#10;\sigma_{r \theta} &amp;=&amp; 0 \; \; \mbox{$r=a$} \nonumber \\&#10;\sigma_{xy} , \sigma_{yy} &amp;\rightarrow&amp; 0 \; \; \mbox{$r \rightarrow \infty$} &#10;\nonumber \\&#10;\sigma_{rr} &amp;\rightarrow&amp; S \; \; \mbox{$r \rightarrow \infty$} &#10;\nonumber&#10;\end{eqnarray}&#10;The unperturbed solution (i.e. without the whole) can be generated by the &#10;stress function:&#10;\begin{displaymath}&#10;\phi = \frac{S y^2}{4} = \frac{S r^2 \sin^2 \theta}{2} = \frac{S r^2}{4} - &#10;\frac{S r^2 \cos 2 \theta}{4}.&#10;\end{displaymath}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5"/>
  <p:tag name="PICTUREFILESIZE" val="2688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Recall that the gradient operator in polar coordinates is given as&#10;\begin{displaymath}&#10;\nabla =\bm{e}_r \frac{\partial}{\partial r}&#10;+ \bm{e}_\theta \frac{1}{r} \frac{\partial}{\partial \theta} + &#10;\bm{e}_3 \frac{\partial}{\partial x_3}&#10;\end{displaymath}&#10;In terms of the displacement field $\bm{u} = u_r \bm{e}_r + u_\theta \bm{e}_\theta + u_3 \bm{e}_3$, the &#10;components of strain are:&#10;\begin{eqnarray}&#10;\epsilon_{rr} &amp;=&amp; \frac{\partial u_r}{\partial r} \nonumber \\&#10;\epsilon_{\theta \theta} &amp;=&amp; \frac{1}{r} \left ( u_r + \frac{\partial u_\theta}&#10;{\partial \theta} \right ) \nonumber \\&#10;\epsilon_{33} &amp;=&amp; \frac{\partial u_3}{\partial x_3} \nonumber \\&#10;\epsilon_{r \theta} &amp;=&amp; \frac{1}{2} \left ( &#10;\frac{1}{r} \frac{\partial u_r}{\partial \theta} + \frac{\partial u_\theta}&#10;{\partial r} - \frac{u_\theta}{r} \right ) \nonumber \\&#10;\epsilon_{\theta z} &amp;=&amp; \frac{1}{2} \left ( \frac{\partial u_\theta}{\partial &#10;z} + \frac{\partial u_z}{\partial \theta} \right ),&#10;\epsilon_{zr} = \frac{1}{2} \left ( \frac{\partial u_r}{\partial z} +&#10;\frac{\partial u_z}{\partial r} \right ).&#10;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64907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upplement it with terms that have $\cos 2 \theta$ or are axisymmetric &#10;and lead to vanishing stresses at &#10;$\infty$. The resulting stress function is:&#10;\begin{displaymath}&#10;\phi = \frac{S r^2}{4} - \frac{S r^2 \cos 2 \theta}{4} + A \log r &#10;+ B \theta + C \cos 2 \theta + D \frac{1}{r^2} \cos 2 \theta.&#10;\end{displaymath}&#10;Stress components corresponding to the above stress function are&#10;\begin{eqnarray}&#10;\sigma_{rr} &amp;=&amp; \frac{S}{2} + \frac{S \cos 2 \theta}{2} + \frac{A}{r^2}&#10;- \frac{4 C \cos 2 \theta}{r^2} - \frac{6 D \cos 2 \theta}{r^4} \nonumber \\&#10;\sigma_{r \theta} &amp;=&amp; - \frac{S \sin 2 \theta}{2} + \frac{B}{r^2} - &#10;\frac{2 C \sin 2 \theta}{r^2} - \frac{6 D \sin 2 \theta}{r^4} \nonumber \\&#10;\sigma_{\theta \theta} &amp;=&amp; \frac{S}{2} - \frac{S \cos 2 \theta}{2} - &#10;\frac{A}{r^2} + \frac{6 D \cos 2 \theta}{r^4}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4651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raction boundary conditions $\sigma_{rr}=\sigma_{r \theta} = 0$ at &#10;$r=a$ are satisfied if, coefficients of the Fourier terms are zero on $r=a$, i.e&#10;\begin{eqnarray}&#10;\frac{S}{2} + \frac{A}{a^2} &amp;=&amp; 0 \nonumber \\&#10;\frac{B}{a^2} &amp;=&amp; 0 \nonumber \\&#10;\frac{S}{2} - \frac{4C}{a^2} - \frac{6 D}{a^4} &amp;=&amp; 0 \nonumber \\&#10;- \frac{S}{2} - \frac{2 C}{a^2} - \frac{6 D}{a^4} &amp;=&amp; 0 \nonumber&#10;\end{eqnarray}&#10;Solving, we get,&#10;\begin{displaymath}&#10;A = - \frac{S a^2}{2}, B=0, C=\frac{S a^2}, D=- \frac{S a^4}{4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429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final stresses are&#10;\begin{eqnarray}&#10;\sigma_{rr} &amp;=&amp; \frac{S}{2} \left ( 1 - \frac{a^2}{r^2} \right ) + &#10;\frac{S \cos 2 \theta}{2} \left ( \frac{3 a^4}{r^4} - \frac{4 a^2}{r^2} + 1 \right )&#10;\nonumber \\&#10;\sigma_{r \theta} &amp;=&amp; \frac{S \sin 2 \theta}{2} \left ( \frac{3 a^4}{r^4} &#10;- \frac{2 a^2}{r^2} - 1 \right ) \nonumber \\&#10;\sigma_{\theta \theta} &amp;=&amp; \frac{S}{2} \left ( 1 + \frac{a^2}{r^2} \right ) &#10;- \frac{S \cos 2 \theta}{2} \left ( \frac{3 a^4}{r^4} + 1 \right ).&#10;\nonumber &#10;\end{eqnarray}&#10;The maximum tensile stress is $\sigma_{\theta \theta} = 3 S$ at &#10;$(a , \pi/2)$ and hence the stress concentration factor for tensile loading &#10;of a plate with a hole is 3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3"/>
  <p:tag name="PICTUREFILESIZE" val="3989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x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y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r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\thet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a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$b$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4"/>
  <p:tag name="PICTUREFILESIZE" val="59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minipage}{3 in}&#10;Boundary conditions are&#10;\begin{eqnarray}&#10;\sigma_{rr} &amp;=&amp; - p_0; \sigma_{r \theta} = 0 \; \mbox{at $r=a$} \nonumber \\&#10;\sigma_{rr} &amp;=&amp; \sigma_{r \theta} = 0 \; \mbox{at $r=b$} \nonumber&#10;\end{eqnarray}&#10;The loading is independent of $\theta$ and thus, we start with terms that &#10;only give axisymmetric stresses:&#10;\begin{displaymath}&#10;\phi = A r^2 + B \log r + C \theta.&#10;\end{displaymath}&#10;We leave out $r^2 \log r$ as it gives a multivalued expression for &#10;$u_\theta$.&#10;\end{minipag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7"/>
  <p:tag name="PICTUREFILESIZE" val="2604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equilibrium equation becomes:&#10;\begin{eqnarray}&#10;\frac{\partial \sigma_{rr}}{\partial r} + \frac{1}{r}&#10;\frac{\partial \sigma_{r \theta}}{\partial \theta} +&#10;\frac{\partial \sigma_{r3}}{\partial x_3} + \frac{1}{r} \left(\sigma_{rr}&#10;- \sigma_{\theta \theta} \right ) + b_r &amp;=&amp; 0 \nonumber \\&#10;\frac{\partial \sigma_{r \theta}}{\partial r} + \frac{1}{r}&#10;\frac{\partial \sigma_{\theta \theta}}{\partial \theta} +&#10;\frac{2}{r}\frac{\partial \sigma_{ \theta 3 }}{\partial x_3} + \frac{2}{r} &#10;\sigma_{r \theta}&#10; + b_\theta &amp;=&amp; 0 \nonumber \\&#10;\frac{\partial \sigma_{r 3}}{\partial r} + \frac{1}{r}&#10;\frac{\partial \sigma_{\theta 3}}{\partial \theta} +&#10;\frac{\partial \sigma_{33 }}{\partial x_3} + \frac{1}{r} &#10;\sigma_{r 3}&#10; + b_3 &amp;=&amp; 0 \nonumber &#10;\end{eqnarray}&#10;where, $(b_r,b_\theta,b_3)$ are the components of the body force.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83"/>
  <p:tag name="PICTUREFILESIZE" val="2862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stress components are&#10;\begin{eqnarray}&#10;\sigma_{rr} &amp;=&amp; 2 A + \frac{B}{r^2} \nonumber \\&#10;\sigma_{r \theta} &amp;=&amp; \frac{C}{r^2} \nonumber \\&#10;\sigma_{\theta \theta} &amp;=&amp; 2 A - \frac{B}{r^2} \nonumber&#10;\end{eqnarray}&#10;Inserting the boundary conditions at $r=a,b$, we get&#10;\begin{eqnarray}&#10;2 A + \frac{B}{a^2} &amp;=&amp; - p_0 \nonumber \\&#10;\frac{C}{a^2} &amp;=&amp; 0 \nonumber \\&#10;2 A + \frac{B}{b^2} &amp;=&amp; 0 \nonumber \\&#10;\frac{C}{b^2} &amp;=&amp; 0 \nonumber &#10;\end{eqnarray}&#10;Note that the above set contains a redundant equation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40"/>
  <p:tag name="PICTUREFILESIZE" val="491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with the solution,&#10;\begin{displaymath}&#10;A = \frac{p_0 a^2}{2(b^2 - a^2)}, B = -\frac{p_0 a^2 b^2}{2(b^2 - a^2)}, C=0.&#10;\end{displaymath}&#10;The final stresses are&#10;\begin{eqnarray}&#10;\sigma_{rr} &amp;=&amp; \frac{p_0 a^2}{b^2 - a^2} \left ( 1 - \frac{b^2}{r^2} \right )&#10;\nonumber \\&#10;\sigma_{r \theta} &amp;=&amp; 0 \nonumber \\&#10;\sigma_{\theta \theta} &amp;=&amp; \frac{p_0 a^2}{b^2 - a^2} \left ( 1 + \frac{b^2}{r^2} \right )&#10;\nonumber 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62"/>
  <p:tag name="PICTUREFILESIZE" val="31967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One dimensional Fourier transform of a function $f(x)$ is defined &#10;as&#10;\begin{displaymath}&#10;\bar{f} (p) = {\cal F}[f(x)] (p)=\int_{-\infty}^{\infty} f(x) &#10;e^{i p x} dx&#10;\end{displaymath}&#10;while the inverse Fourier transform is defined as&#10;\begin{displaymath}&#10;{f} (x) = \frac{1}{{2 \pi}} \int_{-\infty}^{\infty} \bar{f}(p) &#10;e^{-i p x} d \zeta&#10;\end{displaymath}&#10;The above definition is valid if the integral&#10;\begin{displaymath}&#10;\int_{-\infty}^{\infty} \left | f(x) \right | dx&#10;\end{displaymath}&#10;is convergent.&#10;Note that &#10;\begin{displaymath}&#10;\bar{f} (p) = {\cal F}[f(x)] (p)= \frac{1}{\sqrt{2 \pi}} \int_{-\infty}^{\infty} f(x) &#10;e^{i p x} dx,&#10;\end{displaymath}&#10;is also used by some authors in which case the inversion formula &#10;also contains $1/\sqrt{2 \pi}$ ahead of the integral.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084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Recall the basic properties of the Fourier transform:&#10;\begin{enumerate}&#10;\item {\bf Shift theorem:} &#10;\begin{displaymath}&#10;e^{i p a} {\cal F}[f] = {\cal F}[f(x-a)]&#10;\end{displaymath}&#10;\item {\bf Convolution theorem:}&#10;The function&#10;\begin{displaymath}&#10;f * g = \int_{-\infty}^{\infty} g(a)&#10;f(x - a) d a,&#10;\end{displaymath}&#10;is called the {\it convolution} of the functions $f$ and $g$. The &#10;{\it convolution theorem} states that&#10;\begin{displaymath}&#10;{\cal F}[f * g] ={\cal F}[f ] {\cal F}[g].&#10;\end{displaymath}&#10;\item {\bf Differentiation rule:} If the first $(r-1)$ derivatives of $f(x)$ vanish as &#10;$x \rightarrow \pm \infty$, &#10;\begin{displaymath}&#10;{\cal F} \left [ \frac{d^r f}{d x^r} \right ] = (-i p)^r {\cal F}[f]&#10;\end{displaymath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768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Multidimensional Fourier transforms are defined by repeated application&#10;of the one dimensional Fourier transform on multidimensional&#10;functions. For example&#10;\begin{eqnarray}&#10;\bar{f}(p_1,x_2) &amp;=&amp;  \int_{-\infty}^{\infty}&#10;f(x_1,x_2) e^{i p_1 x_1} dx_1 \nonumber \\&#10;{\cal F}[f(x_1,x_2)](p_1, p_2) &amp;=&amp; \int_{-\infty}^{\infty}&#10;\bar{f}(p_1, x_2) e^{i p_2 x_2} d x_2, \nonumber&#10;\end{eqnarray}&#10;defines the two dimenisonal Fourier transform ${\cal F}(p_1, p_2)$, &#10;which can alternately be written as&#10;\begin{displaymath}&#10;{\cal F}[f(x_1,x_2)] = \int_{-\infty}^{\infty}&#10;\int_{-\infty}^{\infty} f(x_1,x_2) e^{i (p_1 x_1 + p_2 x_2)} dx_1 dx_2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63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 more general form applicable to $3$ dimensions is&#10;\begin{displaymath}&#10;F(\bm{p}) = {\cal F}[f(\bm{x})] =   \int_{-\infty}^{\infty} \int_{-\infty}^{\infty}&#10;\int_{-\infty}^{\infty}&#10;f(\bm{x}) \exp(i \bm{p} \cdot \bm{x}) d \bm{x}.&#10;\end{displaymath}&#10;and the inverse&#10;\begin{displaymath}&#10;f(\bm{x}) = \left ( \frac{1}{2 \pi} \right )^{3}  \int_{-\infty}^{\infty}&#10;\int_{-\infty}^{\infty} \int_{-\infty}^{\infty}&#10;F (\bm{p}) \exp(-i \bm{p} \cdot \bm{x}) d \bm{p}.&#10;\end{displaymath}&#10;&#10;We can easily show that multidimensional Fourier transforms &#10;obey rules similar to 1-d ones. For example, for a function&#10;$f(x_1,x_2)$,&#10;\begin{displaymath}&#10;{\cal F}[\frac{\partial f}{\partial x_1}]=-i p_1 {\cal F} [f]&#10;\end{displaymath}&#10;and&#10;\begin{displaymath}&#10;{\cal F}[\frac{\partial f}{\partial x_2}]=-i p_2 {\cal F} [f]&#10;\end{displaymath}&#10;The convolution theorem as stated for the one dimensional case also &#10;holds for the 3-d and 2-d scenario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962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So, by the convolution theorem we have, for 2-d for instance,&#10;\begin{eqnarray}&#10;{\cal F}^{-1} \left [ F(\bm{p}) G(\bm{p}) \right ] &amp;=&amp; &#10;\int_{-\infty}^{\infty} \int_{-\infty}^{\infty} f (\bm{x} - \bm{\zeta} ) &#10;g (\bm{\zeta}) d \bm{\zeta} \nonumber \\&#10;&amp;=&amp; \int_{-\infty}^{\infty} \int_{-\infty}^{\infty} f (x - \zeta_1, y - \zeta_2) &#10;g (\zeta_1, \zeta_2) d \zeta_1 d \zeta_2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8"/>
  <p:tag name="PICTUREFILESIZE" val="1944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\begin{table}[h]&#10;\begin{tabular}{|c|c||c|c|} \hline&#10;$f(\bm{x})$      &amp; $F(\bm{p})$   &amp;$f(\bm{x})$      &amp; $F(\bm{p})$\\ \hline &#10;$f_{,k} (\bm{x})$    &amp; $i p_k F(\bm{p})$  &amp; $\dfrac{1}{r^3}$   &amp; $- 4 \pi \log p$&#10;\\ \hline&#10;$x_k f(\bm{x})$   &amp; $i F_{,k} (\bm{p})$  &amp;$ \dfrac{x_k}{r}$   &amp; $ - \dfrac{8 \pi i p_k}&#10;{p^4}$ \\ \hline&#10;$\exp( i \bm{a} \cdot \bm{x} )$   &amp; $F(\bm{p} - \bm{a})$ &#10;&amp; $\nabla \delta (\bm{x} )$   &amp; $ i \bm{p}$&#10;\\ \hline&#10;$f(\bm{x} - \bm{a})$   &amp; $\exp ( - i \bm{p} \cdot \bm{a} ) F( \bm{p} )$ &#10;&amp; $\bm{x}$    &amp; $- i (2 \pi)^3 \nabla \delta(\bm{p})$&#10;\\ \hline&#10;$\delta(\bm{x})$   &amp; $1$ &#10;&amp; $\dfrac{x_k}{r^3}$   &amp; $ -\dfrac{4 \pi i p_k}{p^2}$ \\ \hline&#10;$ \dfrac{1}{4 \pi r}$   &amp; $\dfrac{1}{p^2}$ &#10;&amp; $r$    &amp; $ \dfrac{8 \pi}{p^4}$&#10;\\ \hline&#10;$ \dfrac{1}{r^2}$   &amp; $2 \pi \log p, \dfrac{2 \pi^2}{p}$  &amp; $F(\bm{x})$   &amp; &#10;$(2 \pi)^2 f (- \bm{p}), (2 \pi)^3 f (- \bm{p})$\\ \hline&#10;$\dfrac{x_k}{r^2}$    &amp; $ \dfrac{2 \pi i p_k}{p^2}, &#10;-\dfrac{2 \pi^2 i p_k}{p^3}$  &amp;   &amp;\\ \hline&#10;$\log r$     &amp; $ \dfrac{2 \pi}{p^2},  - \dfrac{2 \pi^2}{p^3}$  &amp;    &amp; \\ \hline&#10;\end{tabular}&#10;\end{table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06"/>
  <p:tag name="PICTUREFILESIZE" val="5280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Fourier transform pairs taken partly from \\&#10;{\tt http://www.engin.brown.edu&#10;/courses/en224/singular/singular.html}. \\ Whenever two expressions for &#10;$F(\bm{p})$ are specified, the first pertains to 2-d Fourier transform and the &#10;second to 3-d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218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Apply two dimensional Fourier transform to the 2 dimensional equilibrium&#10;equation&#10;\begin{eqnarray}&#10;p_x \bar{\sigma}_x + p_y \bar{\sigma}_{xy} + i \bar{b}_x &amp;=&amp; 0&#10;\nonumber \\ &#10;p_x \bar{\sigma}_{xy} + p_y \bar{\sigma}_{y} + i \bar{b}_y &amp;=&amp; 0&#10;\nonumber &#10;\end{eqnarray}&#10;where we have used the notation $ {\cal F} [\cdot ]= \overline{ (\cdot)}$.&#10;Similarly, assuming plane strain and casting the compatibility equation &#10;in terms of stresses and noting that $\sigma_z = \nu(\sigma_x+\sigma_y)$&#10;we get&#10;(as we have derived earlier):&#10;\begin{displaymath}&#10;\nabla^2(\sigma_x + \sigma_y) = - \frac{1}{1 - \nu} \left ( \frac{\partial b_x}&#10;{\partial x} + \frac{\partial b_y}{\partial y} \right ).&#10;\end{displaymath}&#10;for plane strain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7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harmonic operator in cylindrical polar coordinates becomes:&#10;\begin{displaymath}&#10;\nabla^2 = \frac{\partial^2}{\partial r^2} + \frac{1}{r} \frac{\partial}&#10;{\partial r} + \frac{1}{r^2} \frac{\partial^2}{\partial \theta^2}.&#10;\end{displaymath}&#10;Therefore, the biharmonic operator may be written as&#10;\begin{displaymath}&#10;\nabla^4 \phi = \left ( &#10;\frac{\partial^2}{\partial r^2} + \frac{1}{r} \frac{\partial}&#10;{\partial r} + \frac{1}{r^2} \frac{\partial^2}{\partial \theta^2} \right )&#10;\left ( \frac{\partial^2 \phi}{\partial r^2} + \frac{1}{r} \frac{\partial \phi}&#10;{\partial r} + \frac{1}{r^2} \frac{\partial^2 \phi}{\partial \theta^2} \right )&#10;\end{displaymath}&#10;Stress components are&#10;\begin{eqnarray}&#10;\sigma_{rr} &amp;=&amp; \frac{1}{r} \frac{\partial \phi}{\partial r} + \frac{1}{r^2}&#10;\frac{\partial \phi}{\partial \theta^2} + V \nonumber \\&#10;\sigma_{\theta \theta} &amp;=&amp; \frac{\partial^2 \phi}{\partial \theta^2} + V&#10;\nonumber \\&#10;\sigma_{r \theta} &amp;=&amp; \frac{1}{r^2} \frac{\partial \phi}{\partial \theta} &#10;- \frac{1}{r} \frac{\partial^2 \phi}{\partial r \partial \theta}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95"/>
  <p:tag name="PICTUREFILESIZE" val="5159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&#10;Taking Fourier transforms for this expression for plane strain, and &#10;inserting the transformed equilibrium equations, we finally arrive at:&#10;\begin{displaymath}&#10;\bar{\sigma}_x \left [ (1-\nu) p_y^2 - \nu p_x^2 \right ] +&#10;\bar{\sigma}_y \left [ (1-\nu) p_x^2 - \nu p_y^2 \right ] = 2 &#10;p_x p_y \bar{\sigma}_{xy}.&#10;\end{displaymath}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1379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We now have three equations in the three $\bar{\sigma}_{\alpha \beta}$&#10;and so, solving we get,&#10;\begin{eqnarray}&#10;\bar{\sigma}_x + \bar{\sigma}_y &amp;=&amp; - \frac{1}{1 - \nu} &#10;\frac{i p_x \bar{b}_x + i p_y \bar{b}_y}{p_x^2 + p_y^2}&#10;\nonumber \\&#10;\bar{\sigma}_x - \bar{\sigma}_y &amp;=&amp; - \frac{1 - 2 \nu}{1 - \nu}&#10;\frac{p_x^2 - p_y^2}{(p_x^2+ p_y^2)^2} &#10;\left (i p_x \bar{b}_x + i p_y \bar{b}_y \right ) - 4 &#10;\frac{p_x p_y (i p_y \bar{b}_x - i p_x \bar{b}_y)}{(p_x^2+ p_y^2)^2}&#10;\nonumber \\&#10;\bar{\sigma}_{xy} &amp;=&amp; \frac{p_x^2 - p_y^2}{(p_x^2+ p_y^2)^2} &#10;(i p_y \bar{b}_x - i p_x \bar{b}_y) - \frac{1 - 2 \nu}{1 - \nu}&#10;\frac{p_x p_y(i p_x \bar{b}_x + i p_y \bar{b}_y)}{(p_x^2 + p_y^2)^2}&#10;\nonumber&#10;\end{eqnarray}&#10;From tables of Fourier transforms&#10;\begin{displaymath}&#10;{\cal F}[\frac{x}{x^2+y^2}]= \frac{i p_x}{p_x^2 + p_y^2}.&#10;\end{displaymath}&#10;Thus, utilising the convolution theorem,&#10;\begin{displaymath}&#10;{\cal F}^{-1} \left [ \frac{i p_x}{p_x^2+ p_y^2} \bar{b}_x \right ]&#10;= \frac{x}{x^2+y^2} * b_x(x,y) = \int_{-\infty}^{\infty} \int_{-\infty}^{\infty}&#10;\frac{(x- \zeta_1) b_x(\zeta_1, \zeta_2)}{(x-\zeta_1)^2+(y- \zeta_2)^2} d \zeta_1 &#10;d \zeta_2.&#10;\end{displaymath}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067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Continuing the same procedure for the second term on the right of &#10;$\bar{\sigma}_x+\bar{\sigma}_y$ we can show that&#10;\begin{displaymath}&#10;\sigma_x + \sigma_y = - \frac{1}{2 \pi (1 - \nu)} &#10;\int_{-\infty}^{\infty} \int_{-\infty}^{\infty}&#10;\frac{(x- \zeta_1) b_x(\zeta_1, \zeta_2) + (y- \zeta_2) &#10;b_y(\zeta_1, \zeta_2)}{(x- \zeta_1)^2 + (y- \zeta_2)^2} d \zeta_1 d \zeta_2.&#10;\end{displaymath}&#10;Similar procedures can be applied to derive expressions (long) for &#10;$\sigma_x- \sigma_y$ and $\sigma_{xy}$. &#10;&#10;&#10;For a special case when the body force is a point load of magnitude $-F$,&#10;acting at the origin $(0,0)$ in the $x$-direction, we can use the &#10;{\it Dirac $\delta$} function&#10;to represent the point load as a body force distribution. Recall that the &#10;Dirac $\delta$ function is defined as&#10;\begin{displaymath}&#10;\delta(x) = 0 \;\; \mbox{if $x\neq 0$}, \;\;&#10;\mathrm{with} \;\;&#10;\int_{-\infty}^{\infty} \delta(x) dx = 1.&#10;\end{displaymath}&#10; 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021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2,\bm{e}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2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$x_1,\bm{e}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97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F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40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Using the Dirac delta we can therefore write the body force distribution &#10;as:&#10;\begin{displaymath}&#10;b_x(x,y) = k \delta(x) \delta(y), \;\; \mathrm{and} \;\; b_y=0.&#10;\end{displaymath}&#10;From the fact that the body force distribution must sum to the &#10;applied point load in order to satisfy equilibrium, we must have&#10;\begin{displaymath}&#10;\int_{-\infty}^{\infty} \int_{-\infty}^{\infty} b_x dx dy = - F,&#10;\end{displaymath}&#10;i.e. $k=-F$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512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n this case, we can show that &#10;\begin{eqnarray}&#10;\sigma_x &amp;=&amp; \frac{F x}{4 \pi (1 - \nu) r^2} \left [ (1-2 \nu) + \frac{2 x^2}&#10;{r^2} \right ] \nonumber \\&#10;\sigma_y &amp;=&amp; \frac{F x}{4 \pi (1 - \nu) r^2} \left [ (1+2 \nu) - \frac{2 x^2}&#10;{r^2} \right ] \nonumber \\&#10;\sigma_{xy} &amp;=&amp; \frac{F y}{4 \pi (1 - \nu) r^2} \left [ (1-2 \nu) + \frac{2 x^2}&#10;{r^2} \right ] \nonumber &#10;\end{eqnarray}&#10;This is the solution to the stresses in an infinite solid subject to &#10;a point load at the origin acting along the negative $x$ axis. As such,&#10;the problem looks unrealistic but this solution (and its 3-d &#10;generalisation) will form the basis of a wide class of solutions to a range &#10;of interesting problems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900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onsider the single Fourier transform ($p=p_y$)&#10;\begin{displaymath}&#10;\int_{-\infty}^{\infty} \nabla^2 \phi e^{i p y} dy = &#10;\int_{-\infty}^{\infty} \left ( \frac{\partial^2 \phi}{\partial x^2} +&#10;\frac{\partial^2 \phi}{\partial y^2} \right )&#10; e^{i p y} dy.&#10;\end{displaymath}&#10;This can be written as&#10;\begin{displaymath}&#10;\frac{d}{d x^2} \bar{\phi}(x,p) - p^2 \bar{\phi}(x,p) = \left ( \frac{d}{d x^2}&#10;- p^2 \right ) \bar{\phi} (x,p).&#10;\end{displaymath}&#10;Note that here we define &#10;\begin{displaymath}&#10;\bar{( \cdot )} = \int_{-\infty}^{\infty} ( \cdot ) e^{i p y} dy.&#10;\end{displaymath}&#10;Further, it is easy to extend this to the biharmonic operator&#10;\begin{displaymath}&#10;\int_{-\infty}^{\infty} \nabla^4 \phi e^{i p y} dy = \left ( \frac{d}{d x^2}&#10;- p^2 \right )^2 \bar{\phi} (x,p)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0"/>
  <p:tag name="PICTUREFILESIZE" val="7566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us, from the biharmonic equation $\nabla^4 \phi =0$ it follows that&#10;\begin{displaymath}&#10;\left ( \frac{d^2}{d x^2} - \zeta^2 \right ) \bar{\phi} (x,p)= 0,&#10;\end{displaymath}&#10;which has a solution of the form&#10;\begin{displaymath}&#10;\bar{\phi} (x,p)= (A + B x) e^{-|p| x} + (C+D x) e^{|p| x}.&#10;\end{displaymath}&#10;The constants $A,B,C,D$ have to be determined from the &#10;boundary conditions. Once $\bar{\phi} (x,p)$ is known,&#10;inversion follows the equation&#10;\begin{displaymath}&#10;\phi (x,y)= \frac{1}{2 \pi} \int_{-\infty}^{\infty} \bar{\phi}(x,p) e^{-i p y} dy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682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Problems in cylindrical polar coordinates that do not have $\theta$&#10;boundaries (eg. a problem on a circular domain $b &lt;r &lt;a$) are often &#10;solved by assuming a {\em Fourier series expansion} for the &#10;Airy stress function, i.e.&#10;\begin{displaymath}&#10;\phi = \sum_{n=0}^\infty f_n(r) \cos (n \theta) + &#10;\sum_{n=0}^\infty g_n(r) \sin (n \theta).&#10;\end{displaymath}&#10;Thus:&#10;\begin{eqnarray}&#10;\frac{\partial \phi}{\partial r} &amp;=&amp; \sum_{n=0}^\infty \frac{d f_n}{d&#10;r} \cos (n \theta) + &#10;\sum_{n=0}^\infty \frac{d g_n}{d&#10;r} \sin (n \theta) \nonumber \\&#10;\frac{d^2 \phi}{d r^2} &amp;=&amp; \sum_{n=0}^\infty \frac{d^2 f_n}{d&#10;r^2} \cos (n \theta) + &#10;\sum_{n=0}^\infty \frac{d^2 g_n}{d&#10;r^2} \sin (n \theta) \nonumber \\&#10;\frac{d^2 \phi}{d \theta^2} &amp;=&amp; - \sum_{n=0}^\infty n^2 &#10;f_n(r) \cos (n \theta) - n^2&#10;\sum_{n=0}^\infty g_n(r) \sin (n \theta). \nonumber&#10;\end{eqnarray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5977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transform of the stresses are obtained in a straightforward manner&#10;as&#10;\begin{eqnarray}&#10;\bar{\sigma}_x(x,p) &amp;=&amp; {\cal F} \left [ \frac{\partial^2 \phi}{\partial y^2} \right ]&#10;= - p^2 \bar{\phi} \nonumber \\&#10;\bar{\sigma}_y (x,p)&amp;=&amp; {\cal F} \left [ \frac{\partial^2 \phi}{\partial x^2} \right ]&#10;= \frac{d^2 \bar{\phi}}{d x^2} \nonumber \\&#10;\bar{\sigma}_{xy} (x,p) &amp;=&amp;&#10;- {\cal F} \left [ \frac{\partial^2 \phi}{\partial x \partial y} \right ]&#10;= i p \frac{d \bar{\phi}}{d x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3"/>
  <p:tag name="PICTUREFILESIZE" val="423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"/>
  <p:tag name="PICTUREFILESIZE" val="129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minipage}{3 in}&#10;As an example, consider an infinite half plane loaded by a pressure&#10;in the $x$ direction. Thus&#10;\begin{displaymath}&#10;\sigma_x = -\zeta(y), \sigma_{xy}=0 \;\; \mbox{on $x=0$}.&#10;\end{displaymath}&#10;Also as $x \rightarrow \infty$ we expect all the stresses to &#10;go to zero so that only the term containing $e^{-|\zeta| x}$ needs&#10;to be included in $\bar{\phi}$. Thus&#10;\begin{displaymath}&#10;\bar{\phi} = (A + B x) e^{-|p| x}.&#10;\end{displaymath}&#10;At $x=0$,&#10;\begin{displaymath}&#10;- p^2 A = - \bar{\zeta}, \;\; \mathrm{and} \;\; B- |p| A =0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5427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Having determined the constants, we easily find that&#10;\begin{displaymath}&#10;\bar{\phi} = \frac{\bar{\zeta}}{p^2} \left ( 1 + |p| x \right ) e^{-|p| x}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0"/>
  <p:tag name="PICTUREFILESIZE" val="1484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follow immediately&#10;\begin{eqnarray}&#10;\sigma_x &amp;=&amp; - {\cal F}^{-1} [p^2 \bar{\phi}] = - \frac{1}{2 \pi} \int_{-\infty}^{\infty}&#10;\bar{\zeta} e^{-|p| x - i p y} \left ( 1 + |p| x \right ) d p&#10;\nonumber  \\&#10;\sigma_y &amp;=&amp; {\cal F}^{-1} \left [\frac{d^2 \bar{\phi}}&#10;{d x^2} \right ]= - \frac{1}{2 \pi} \int_{-\infty}^{\infty}&#10;\bar{\zeta} e^{-|p| x - i p y} \left ( 1 - |p| x \right ) d p&#10;\nonumber  \\&#10;\sigma_{xy} &amp;=&amp; {\cal F}^{-1} \left [i p \frac{d \bar{\phi}}&#10;{d x} \right ]= - \frac{i}{2 \pi} \int_{-\infty}^{\infty}&#10;x p \bar{\zeta} e^{-|p| x - i p y} d p&#10;\nonumber  &#10;\end{eqnarray}&#10;Special cases arise when $\bar{\zeta}(p)$ is an even function of &#10;$p$. Then:&#10;\begin{eqnarray}&#10;\sigma_x &amp;=&amp;  - \frac{2}{\pi} \int_{0}^{\infty}&#10;\bar{\zeta} e^{-p x} \cos(p y) \left ( 1 + |p| x \right ) d p&#10;\nonumber  \\&#10;\sigma_y &amp;=&amp;  - \frac{2}{\pi} \int_{0}^{\infty}&#10;\bar{\zeta} e^{-p x} \cos(p y) \left ( 1 - |p| x \right ) d p&#10;\nonumber  \\&#10;\sigma_{xy} &amp;=&amp; - \frac{2 x}{\pi} \int_{0}^{\infty}&#10;p \bar{\zeta} e^{-p x} \sin(p y) d p&#10;\nonumber 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8544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o far we have not tried to get the displacements out of these equations.&#10;But in reality, it is easy to get them now that we have all the stresses.&#10;For example, note that for the $v$ displacement,&#10;\begin{displaymath}&#10;\frac{E}{1+\nu} \frac{\partial v}{\partial y} = \sigma_y - \nu (\sigma_x&#10;+ \sigma_y),&#10;\end{displaymath}&#10;in plane strain. Taking Fourier transform on both sides and replacing the&#10;Fourier transform of the stresses with the &#10;corresponding expressions involving $\bar{\phi}$, we can easily show that&#10;\begin{displaymath}&#10;- \frac{i p E}{1+\nu} \bar{v} &#10;= (1-\nu) \frac{d^2 \bar{\phi}}{d x^2} + \nu p^2 \bar{\phi},&#10;\end{displaymath}&#10;whereby,&#10;\begin{displaymath}&#10;v =  \frac{1+\nu}{2 \pi E} {\cal F}^{-1} \left [ (1-\nu) \frac{d^2 \bar{\phi}}&#10;{d x^2} + \nu p^2 \bar{\phi} \right ].&#10;\end{displaymath}&#10;Similarly, for the $u$ component of displacement&#10;\begin{displaymath}&#10;u =  \frac{1+\nu}{2 \pi E} {\cal F}^{-1} \left [ (1-\nu) \frac{d^3 \bar{\phi}}&#10;{d x^3} + (2 + \nu) p^2 \frac{d \bar{\phi}}{d x} \right ].&#10;\end{displaymath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1159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For a half plane loaded by $\sigma_x = - p(y)$ on $x=0$, we therefore&#10;get,&#10;\begin{eqnarray}&#10;u &amp;=&amp; \frac{1+\nu}{2 \pi E} \int_{-\infty}^{\infty} |p|&#10;\bar{\zeta} e^{-|p| x - i \zeta y} \left [2(1 -\nu) + |p| x \right ] d p &#10;\nonumber \\&#10;v &amp;=&amp; -\frac{1+\nu}{2 \pi E} \int_{-\infty}^{\infty} |p|&#10;\bar{\zeta} e^{-|p| x - i \zeta y} \left [(1 - 2 \nu) - |p| x \right ] d p.&#10;\nonumber &#10;\end{eqnarray}&#10;In case $\bar{\zeta}$ is an even function, the displacements become&#10;\begin{eqnarray}&#10;u &amp;=&amp; \frac{2(1+\nu)}{\pi E} \int_{0}^{\infty} &#10;\bar{\zeta} e^{-p x} \left [2(1 - \nu) + p x \right ] &#10;\frac{\cos (p x)}{\zeta} d p &#10;\nonumber \\&#10;v &amp;=&amp; -\frac{2(1+\nu)}{\pi E} \int_{0}^{\infty} &#10;\bar{\zeta} e^{-p x} \left [1 - 2\nu - p x \right ] \frac{\sin(p x)}{p}&#10;d p.&#10;\nonumber &#10;\end{eqnarray}&#10;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898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Using these derivatives, we obtain ode's for each $f_n$ and $g_n$, which,&#10;in order that $\nabla^4 \phi = 0$ is satisfied, must individually satisfy&#10;\begin{displaymath}&#10;\left ( \frac{d^2}{d r^2} + \frac{1}{r} \frac{d}{d r} - \frac{n^2}{r^2} \right )&#10;\left ( \frac{d^2 f_n}{d r^2} + \frac{1}{r} \frac{d f_n}{d r} - \frac{n^2 f_n}{r^2} \right )&#10;= 0.&#10;\end{displaymath}&#10;Now consider the term inside the second parenthesis to be $F_n$, so that&#10;we have the deq&#10;\begin{displaymath}&#10;\frac{d^2 F_n}{d r^2} + \frac{1}{r} \frac{d F_n}{d r} - \frac{n^2 F_n}{r^2} = 0,&#10;\end{displaymath}&#10;which is a standard {\em Cauchy Euler} form with trial solutions&#10;$F_n=r^m$. Inserting this trial solution into the deq above, we get two roots&#10;$m = \pm n$ so that the general solution, when $n \neq 0,1$ is&#10;\begin{displaymath}&#10;F_n = a_1 r^n + a_2 r^{-n}.&#10;\end{displaymath}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51918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=\zeta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08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minipage}{3 in}&#10;Consider the example where we have $\zeta(y)=\zeta_0$, a &#10;constant, over $-a \leq y \leq a$. Thus&#10;\begin{displaymath}&#10;\bar{p} = \zeta_0 \int_0^a \cos(p y) dy = p_0 \frac{\sin(p a)}&#10;{p}.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240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become&#10;\begin{eqnarray}&#10;\sigma_x &amp;=&amp; - \frac{2}{\pi} \int_0^a \bar{\zeta} (1 + p x) e^{-p x}&#10;\cos(p y) d p \nonumber \\&#10;\sigma_y &amp;=&amp; - \frac{2}{\pi} \int_0^a \bar{\zeta} (1 - p x) e^{-p x}&#10;\cos(p y) d p \nonumber \\&#10;\sigma_{xy} &amp;=&amp; - \frac{2x}{\pi} \int_0^a p \bar{\zeta}  e^{-p x}&#10;\sin(p y) d p \nonumber 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2"/>
  <p:tag name="PICTUREFILESIZE" val="3237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o perform the integrations, assume that the position vector of &#10;any point $P$ can be &#10;represented as $x+iy = re^{i \theta}$ wrt the origin,&#10;$x+i(y-a) = r_1 e^{i \theta_1}$ wrt $x=a$ and &#10;$x+i(y+a)=r_2 e^{i \theta_2}$ wrt $x=-a$ as shown &#10;in the figure below.&#10;The integrations can be performed easily and result in&#10;\begin{eqnarray}&#10;\sigma_x &amp;=&amp; - \frac{\zeta_0}{2 \pi} \left [ 2 (\theta_1 - \theta_2) -&#10;\sin(2 \theta_1) + \sin (2 \theta_2) \right ] \nonumber \\&#10;\sigma_y &amp;=&amp; - \frac{\zeta_0}{2 \pi} \left [ 2 (\theta_1 - \theta_2) +&#10;\sin(2 \theta_1) - \sin (2 \theta_2) \right ] \nonumber \\&#10;\sigma_{xy} &amp;=&amp; \frac{\zeta_0}{2 \pi} \left [ \cos(2 \theta_2) -&#10;\cos(2 \theta_1) \right ]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39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zeta(y)=\zeta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08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2 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7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Now we solve&#10;\begin{displaymath}&#10;\frac{d^2 f_n}{d r^2} + \frac{1}{r} \frac{d f_n}{d r} - \frac{n^2 f_n}{r^2} = &#10;a_1 r^n + a_2 r^{-n},&#10;\end{displaymath}&#10;which is again of the Cauchy Euler hon-homogeneous form. The &#10;homogeneous solution can be obtained by using the trial function&#10;\begin{displaymath}&#10;r = \exp(z), \; \mathrm{with} \; z= \log (r).&#10;\end{displaymath}&#10;Using&#10;\begin{displaymath}&#10;D = \frac{d}{d z},&#10;\end{displaymath}&#10;the above deq reduces to &#10;\begin{displaymath}&#10;\left ( D^2 - n^2 \right ) f_n = a_1 e^{(n+2) z} + a_1 e^{(-n+2) z},&#10;\end{displaymath}&#10;which means that the homogeneous solution is &#10;\begin{displaymath}&#10;f_n = C_{n1} r^n + C_{n2} r^{-n}.&#10;\end{displaymath}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1818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4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6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1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6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can further be shown that the maximum shear stress given by&#10;\begin{displaymath}&#10;\tau = \sqrt{\left ( \frac{\sigma_x - \sigma_y}{2} \right )^2 +&#10;\sigma_{xy}^2},&#10;\end{displaymath}&#10;takes the simple form&#10;\begin{displaymath}&#10;\tau = \frac{\zeta_0}{\pi} \left | \sin ( \theta_1 - \theta_2 ) \right |.&#10;\end{displaymath}&#10;Thus the loci of points at which the maximum principal stress is &#10;a given value are given by&#10;\begin{displaymath}&#10;\left | \sin (\theta_1 - \theta_2) \right | = \mathrm{constant},&#10;\end{displaymath}&#10;which represents a family of circles passing through $(0,-a)$ and &#10;$(0,a)$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632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particular solution, is also easily found as&#10;\begin{displaymath}&#10;f_n = C_{n3} r^{n+2} + C_{n4} r^{-n+2}.&#10;\end{displaymath}&#10;The complete solution is&#10;\begin{displaymath}&#10;f_n = C_{n1} r^n + C_{n2} r^{-n} + C_{n3} r^{n+2} + C_{n4} r^{-n+2}.&#10;\end{displaymath}&#10;For $n=0,1$, two of these solutions become degenerate and the &#10;solutions in that case are:&#10;\begin{displaymath}&#10;f_0 = C_{1} + C_{2} \log r + C_{3} r^2 + C_{4} r^2 \log r,&#10;\end{displaymath}&#10;and&#10;\begin{displaymath}&#10;f_1 = B_{1} r + B_{2} \frac{1}{r} + B_{3} r^3 + B_{4} r \log r.&#10;\end{displaymath}&#10;Note that the equations for $f_0, f_1$ are still degenerate as the &#10;terms corresponding to $C_1, B_1$ correspond to null states of stress.&#10;Complete solutions can be found by the method of variation of parameters&#10;and they include additional terms linear in $\theta$ and $r \theta$.&#10;&#10;&#10;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2718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5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sigma_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2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au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Let us now find the response of the half plane to a point load applied&#10;at the origin. For a uniform load over $-a &lt; x &lt; a$&#10;\begin{displaymath}&#10;\bar{\zeta} = \zeta_0 \frac{\sin p a}{p}.&#10;\end{displaymath}&#10;In case the total load is $P$, $\zeta_0=P/2a$. &#10;As $a \rightarrow 0$, the distributed load tends to a point load and&#10;we have&#10;\begin{displaymath}&#10;\bar{\zeta} = \lim_{a \rightarrow 0} \frac{P}{2 a} \frac{\sin p a}{p}&#10;= \frac{1}{2} P.&#10;\end{displaymath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492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esses at any point in the half plane are easily determined as:&#10;\begin{eqnarray}&#10;\sigma_x &amp;=&amp; - \frac{P}{\pi} \int_0^\infty (1+ p x) e^{-p x} \cos&#10;(p y) d p = - \frac{2 P x^3}{\pi (x^2 + y^2)^2} \nonumber \\&#10;\sigma_y &amp;=&amp; - \frac{P}{\pi} \int_0^\infty (1- p x) e^{-p x} \cos&#10;(p y) d p = - \frac{2 P x y^2}{\pi (x^2 + y^2)^2} \nonumber \\&#10;\sigma_{xy} &amp;=&amp; - \frac{Px}{\pi} \int_0^\infty p e^{-p x} \sin&#10;(p y) d p = - \frac{2 P x^2 y}{\pi (x^2 + y^2)^2} \nonumber. &#10;\end{eqnarray}&#10;Using a cylindrical polar coordinate system and the fact that&#10;$r^2=x^2+y^2$, $x=r \cos \theta$ and $y=r \sin \theta$,&#10;\begin{displaymath}&#10;\sigma_x = - \frac{2 P \cos^3 \theta}{\pi r}, \sigma_y = - \frac{2 P \cos &#10;\theta \sin^2 \theta}{\pi r}, \; \mathrm{and} \; \sigma_{xy} = - \frac{2 P&#10;\cos^2 \theta \sin \theta}{\pi r},&#10;\end{displaymath}&#10;which implies that&#10;\begin{displaymath}&#10;\sigma_r = \cos^2 \theta \sigma_x + \sin^2 \theta \sigma_y + 2&#10;\sin \theta \cos \theta \sigma_{xy} = - \frac{2 P \cos \theta}{\pi r}.&#10;\end{displaymath}&#10;i.e the normal stress is singular at $r=0$, the point of application of the &#10;point load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11489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The strains in the polar coordinates follow from the isotropic &#10;constitutive equation&#10;as&#10;\begin{eqnarray}&#10;\epsilon_r = \frac{\partial u_r}{\partial r} &amp;=&amp; - \frac{(1-\nu^2)}{E} \frac{2 P}{\pi}&#10;\frac{\cos \theta}{r} \nonumber \\&#10;\epsilon_\theta = \frac{u_r}{r} + \frac{1}{r} \frac{\partial u_\theta}&#10;{\partial \theta} &amp;=&amp; \frac{\nu(1+\nu)}{E} \frac{2 P}{\pi} \frac{\cos \theta}&#10;{r} \nonumber \\&#10;\epsilon_{r \theta} = \frac{1}{r} \frac{\partial u_r}{\partial \theta}&#10;+ \frac{\partial u_\theta}{\partial r} - \frac{u_\theta}{r} &amp;=&amp; 0 \nonumber&#10;\end{eqnarray}&#10;Integration will yield $u_r$ and $u_\theta$ as&#10;\begin{eqnarray}&#10;u_r &amp;=&amp; - \frac{(1-\nu^2)}{\pi E} 2 P \cos \theta \log r - &#10;\frac{(1 - 2 \nu)(1+\nu)}{\pi E} P \theta \sin \theta + C_1 \sin \theta +&#10;C_2 \cos \theta \nonumber \\&#10;u_\theta &amp;=&amp; \frac{(1-\nu^2)}{\pi E} 2 P \sin \theta \log r + &#10;\frac{\nu(1+\nu)}{\pi E} 2 P \sin \theta - \frac{(1-2 \nu)(1+\nu)}{\pi E}&#10;P \theta \cos \theta + \nonumber \\ &#10;&amp;&amp; \frac{(1-2 \nu)(1+\nu)}{\pi E} P \sin \theta &#10;+ C_1 \cos \theta - C_2 \sin \theta + C_3 r \nonumber,&#10;\end{eqnarray}&#10;where $C_{1/2/3}$ are constants of integration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4"/>
  <p:tag name="PICTUREFILESIZE" val="9905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Due to symmetry, points along the $x$ axis displace only along it, such that&#10;at $\theta=0$, $u_\theta=0$, or $C_1=C_3=0$. At the surface, &#10;$\theta = \pm \pi/2$,&#10;i.e&#10;\begin{displaymath}&#10; u_r |_{\theta=\pm \pi/2} = -\frac{(1-2 \nu)(1+\nu)P}{2 E},&#10;\end{displaymath}&#10;and&#10;\begin{displaymath}&#10; u_\theta|_{\theta= \pi/2} = -u_\theta|_{\theta= -\pi/2}=&#10; \frac{(1-\nu^2)}{\pi E} 2P \log r&#10;+ C.&#10;\end{displaymath}&#10;The above solutions can be used as Green's function &#10;solutions to determine the stresses and displacements for an arbitrary &#10;distribution of traction $p(y)$ on $x=0$. &#10;&#10;Study the displacements carefully. Note that $u_r|_{\theta=\pi/2} = -v(y&lt;0)$&#10;and $u_r|_{\theta=\pi/2} = v(y&gt;0)$. Thus, the horizontal displacement is &#10;always towards the origin and,&#10;$v$ at $x=0$ undergoes a &#10;jump at the origin as the direction of $u_r$ is opposite on two sides of the&#10;$x$ axis. Similarly,  the vertical displacement of the surface &#10;$u$ is always upwards and is undetermined at the origin.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12689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center}&#10;{\bf Problem Set 6: 2 dimensional problems in Cartesian coordinates}&#10;\end{center}&#10;\begin{enumerate}&#10;\item[Pr.1:] Consider a beam $V: \{ 0&lt;x&lt;a \} \times&#10;\{-b&lt;y&lt;b \}$ is subjected to a transverse force $\bm{F}=-F\bm{e}_2$ at&#10;$x=0$, built in at $x=a$ and the edges $y=\pm b$ are traction free. &#10;Choose a suitable series form for the Airy stress function guided by the&#10;strength of materials solution to this problem. Try to satisfy the strong &#10;boundary conditions at $y=\pm b$ and weak ones at $x=0$. &#10;After solving the problem, show that the weak form of the boundary conditions at &#10;the built in end $x=a$ are also satisfied.&#10;\item[Pr.2:] A beam $V: \{ -a&lt;x&lt;a \} \times&#10;\{-b&lt;y&lt;b \}$ is subjected to a normal traction &#10;\begin{displaymath}&#10;\bm{t} = -&#10;S \cos \left ( \frac{\pi x}{2 L} \right ) \bm{e}_2&#10;\end{displaymath}&#10;on $y=b$. Choose a suitable form of the Airy stress function and &#10;find the stresses everywhere in the domain. The beam is&#10;simply supported at the ends $x=\pm L$ and all other edges are free&#10;of traction. You may consider starting with a variable separable form &#10;$\phi=X(x) Y(y)$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5228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3:] Consider a beam $V:\{ -L &lt;a&lt;L \} \times &#10;\{-c &lt;y &lt;c\}$ subject to end moments $M$. All other edges are&#10;traction free. Formulate the problem and boundary conditions.&#10;Choose a suitable Airy stress function guided by strength of materials&#10;and determine all stresses.&#10;\item[Pr. 4:] A large semi infinite body occupies the space $y\geq 0$.&#10;This body is loaded such that $\sigma_x=S, \sigma_y=\sigma_{xy}=0$&#10;everywhere and the boundary $y=0$ is traction free.&#10;Find the stress function $\phi_0$ satisfying this state of stress. Now, &#10;consider that the boundary $y=0$ is slightly defective and has&#10;a waviness given by $y=\epsilon \cos (\lambda x)$ where &#10;$\epsilon \lambda &lt;&lt; 1$. Consider a form of the &#10;`perturbed' stress function &#10;\begin{displaymath}&#10;\phi = \phi_0 + f(y) \cos (\lambda x)&#10;\end{displaymath}&#10;and find a suitable form for $f(y)$. What is the ratio of the maximum &#10;$\sigma_x$ on the wavy half space to S?&#10;\item[Pr.5:] Consider the equation&#10;\begin{displaymath}&#10;\sin (2 \lambda b) - 2 \lambda b = 0,&#10;\end{displaymath}&#10;that we encountered in connection with finding the edge effect&#10;in beam problems. Assuming $\lambda b=C+iD$, find the roots &#10;of this equation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50"/>
  <p:tag name="PICTUREFILESIZE" val="1635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\begin{enumerate}&#10;\item[Pr.6:] A half plane $x \leq 0$ is loaded with a pressure of the form&#10;\begin{displaymath}&#10;p(y) = p_0 {\cal H}(x),&#10;\end{displaymath}&#10;where ${\cal H}$ is the Heaviside function. Find the stresses at a point &#10;located at $r,\theta$ with respect to a cylindrical polar coordinate &#10;system with origin at $0,0$.&#10;\item[Pr.7:] For a concentrated load ${\bm F} = -F \bm{e}_1$ &#10;acting at the origin, derive the expressions for the stresses in an &#10;infinite body which were given in the class.&#10;\item[Pr.8:] Using the definition of the multidimensional Fourier &#10;transform, show that the following are transform pairs:&#10;\begin{table}[h]&#10;\begin{tabular}{|c|c|}&#10;\hline&#10;$f(\bm{x})$  &amp; ${\cal F}[f](\bm{k})$   \\ \hline&#10;$\exp(i \bm{a} \cdot \bm{x})$   &amp; ${\cal F} [f(\bm{x}- \bm{a})]$ \\&#10;$\delta(\bm{x})$   &amp;1 \\&#10;${1}/{4 \pi r}$   &amp; ${1}/{k^2}$\\&#10;$\log r$      &amp; $- 2 \pi^2/k^3$ \\&#10;$r$     &amp; $8 \pi/k^4$ \\&#10;\hline&#10;\end{tabular}&#10;\end{table}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6"/>
  <p:tag name="PICTUREFILESIZE" val="1059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, amsmath}&#10;\begin{document}&#10;\newcommand{\bm}[1]{\mbox{\boldmath $#1$}}&#10;\noindent&#10;The complete solution to the Airy stress function thus becomes&#10;\begin{eqnarray}&#10;&amp;&amp; \phi = A_{01} r^2 + A_{02} r^2 \log r + A_{03} \log r + A_{04} \theta&#10;\nonumber \\&#10;&amp;+&amp; \left ( A_{11} r^3 + A_{12} r \log r + A_{14} r^{-1} \right ) \cos \theta&#10;+ A_{13} r \theta \sin \theta \nonumber \\&#10;&amp;+&amp; \left ( B_{11} r^3 + B_{12} r \log r + B_{14} r^{-1} \right ) \sin \theta&#10;+ B_{13} r \theta \cos \theta \nonumber \\&#10;&amp;+&amp; \sum_{n=2}^\infty \left ( A_{n1} r^{n+1} + A_{n2} r^{-n+2} + &#10;A_{n3} r^n + A_{n4} r^{-n} \right ) \cos n \theta \nonumber \\&#10;&amp;+&amp; \sum_{n=2}^\infty \left ( B_{n1} r^{n+1} + B_{n2} r^{-n+2} + &#10;B_{n3} r^n + B_{n4} r^{-n} \right ) \sin n \theta \nonumber&#10;\end{eqnarray}&#10;The last terms in the first three rows arise due to degeneracy for $n=0,1$.&#10;\end{document}&#10;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22"/>
  <p:tag name="PICTUREFILESIZE" val="422750"/>
</p:tagLst>
</file>

<file path=ppt/theme/theme1.xml><?xml version="1.0" encoding="utf-8"?>
<a:theme xmlns:a="http://schemas.openxmlformats.org/drawingml/2006/main" name="iitk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iitk1">
      <a:majorFont>
        <a:latin typeface="Arial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cs typeface="Times New Roman" charset="0"/>
          </a:defRPr>
        </a:defPPr>
      </a:lstStyle>
    </a:lnDef>
    <a:txDef>
      <a:spPr>
        <a:solidFill>
          <a:srgbClr val="FFFF00"/>
        </a:solidFill>
        <a:ln>
          <a:solidFill>
            <a:srgbClr val="FF0000"/>
          </a:solidFill>
        </a:ln>
      </a:spPr>
      <a:bodyPr wrap="square" rtlCol="0">
        <a:spAutoFit/>
      </a:bodyPr>
      <a:lstStyle>
        <a:defPPr>
          <a:defRPr sz="1200" i="0" dirty="0" err="1" smtClean="0"/>
        </a:defPPr>
      </a:lstStyle>
    </a:txDef>
  </a:objectDefaults>
  <a:extraClrSchemeLst>
    <a:extraClrScheme>
      <a:clrScheme name="iitk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tk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tk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38637</TotalTime>
  <Words>425</Words>
  <Application>Microsoft Office PowerPoint</Application>
  <PresentationFormat>On-screen Show (4:3)</PresentationFormat>
  <Paragraphs>151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Times New Roman</vt:lpstr>
      <vt:lpstr>iitk1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IIT, KANPUR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Sumeet Basu</dc:creator>
  <cp:lastModifiedBy>Nageshwar Kotame</cp:lastModifiedBy>
  <cp:revision>312</cp:revision>
  <dcterms:created xsi:type="dcterms:W3CDTF">2010-07-28T02:05:45Z</dcterms:created>
  <dcterms:modified xsi:type="dcterms:W3CDTF">2017-11-13T14:43:16Z</dcterms:modified>
</cp:coreProperties>
</file>